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3"/>
  </p:notesMasterIdLst>
  <p:handoutMasterIdLst>
    <p:handoutMasterId r:id="rId24"/>
  </p:handoutMasterIdLst>
  <p:sldIdLst>
    <p:sldId id="3170" r:id="rId2"/>
    <p:sldId id="3174" r:id="rId3"/>
    <p:sldId id="3200" r:id="rId4"/>
    <p:sldId id="3201" r:id="rId5"/>
    <p:sldId id="3202" r:id="rId6"/>
    <p:sldId id="3203" r:id="rId7"/>
    <p:sldId id="3204" r:id="rId8"/>
    <p:sldId id="3205" r:id="rId9"/>
    <p:sldId id="3206" r:id="rId10"/>
    <p:sldId id="3207" r:id="rId11"/>
    <p:sldId id="3208" r:id="rId12"/>
    <p:sldId id="3209" r:id="rId13"/>
    <p:sldId id="3210" r:id="rId14"/>
    <p:sldId id="3211" r:id="rId15"/>
    <p:sldId id="3212" r:id="rId16"/>
    <p:sldId id="3213" r:id="rId17"/>
    <p:sldId id="3214" r:id="rId18"/>
    <p:sldId id="3215" r:id="rId19"/>
    <p:sldId id="3216" r:id="rId20"/>
    <p:sldId id="3217" r:id="rId21"/>
    <p:sldId id="3199" r:id="rId22"/>
  </p:sldIdLst>
  <p:sldSz cx="9001125" cy="5040313"/>
  <p:notesSz cx="6858000" cy="9144000"/>
  <p:custDataLst>
    <p:tags r:id="rId25"/>
  </p:custData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47066" indent="-127575"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896351" indent="-257368"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45636" indent="-387162"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794920" indent="-516955"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1597457" algn="l" defTabSz="638983" rtl="0" eaLnBrk="1" latinLnBrk="0" hangingPunct="1">
      <a:defRPr kern="1200">
        <a:solidFill>
          <a:schemeClr val="tx1"/>
        </a:solidFill>
        <a:latin typeface="Calibri" pitchFamily="34" charset="0"/>
        <a:ea typeface="宋体" pitchFamily="2" charset="-122"/>
        <a:cs typeface="+mn-cs"/>
      </a:defRPr>
    </a:lvl6pPr>
    <a:lvl7pPr marL="1916948" algn="l" defTabSz="638983" rtl="0" eaLnBrk="1" latinLnBrk="0" hangingPunct="1">
      <a:defRPr kern="1200">
        <a:solidFill>
          <a:schemeClr val="tx1"/>
        </a:solidFill>
        <a:latin typeface="Calibri" pitchFamily="34" charset="0"/>
        <a:ea typeface="宋体" pitchFamily="2" charset="-122"/>
        <a:cs typeface="+mn-cs"/>
      </a:defRPr>
    </a:lvl7pPr>
    <a:lvl8pPr marL="2236440" algn="l" defTabSz="638983" rtl="0" eaLnBrk="1" latinLnBrk="0" hangingPunct="1">
      <a:defRPr kern="1200">
        <a:solidFill>
          <a:schemeClr val="tx1"/>
        </a:solidFill>
        <a:latin typeface="Calibri" pitchFamily="34" charset="0"/>
        <a:ea typeface="宋体" pitchFamily="2" charset="-122"/>
        <a:cs typeface="+mn-cs"/>
      </a:defRPr>
    </a:lvl8pPr>
    <a:lvl9pPr marL="2555931" algn="l" defTabSz="638983"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29">
          <p15:clr>
            <a:srgbClr val="A4A3A4"/>
          </p15:clr>
        </p15:guide>
        <p15:guide id="2" orient="horz" pos="2915">
          <p15:clr>
            <a:srgbClr val="A4A3A4"/>
          </p15:clr>
        </p15:guide>
        <p15:guide id="3" pos="2835">
          <p15:clr>
            <a:srgbClr val="A4A3A4"/>
          </p15:clr>
        </p15:guide>
        <p15:guide id="4" pos="390">
          <p15:clr>
            <a:srgbClr val="A4A3A4"/>
          </p15:clr>
        </p15:guide>
        <p15:guide id="5" pos="5248">
          <p15:clr>
            <a:srgbClr val="A4A3A4"/>
          </p15:clr>
        </p15:guide>
        <p15:guide id="6" pos="48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478BD"/>
    <a:srgbClr val="1357AE"/>
    <a:srgbClr val="D0E66C"/>
    <a:srgbClr val="5D7D41"/>
    <a:srgbClr val="B3D787"/>
    <a:srgbClr val="DC5F54"/>
    <a:srgbClr val="EBB867"/>
    <a:srgbClr val="E4B842"/>
    <a:srgbClr val="D24977"/>
    <a:srgbClr val="3483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0" autoAdjust="0"/>
    <p:restoredTop sz="97500" autoAdjust="0"/>
  </p:normalViewPr>
  <p:slideViewPr>
    <p:cSldViewPr>
      <p:cViewPr varScale="1">
        <p:scale>
          <a:sx n="143" d="100"/>
          <a:sy n="143" d="100"/>
        </p:scale>
        <p:origin x="519" y="87"/>
      </p:cViewPr>
      <p:guideLst>
        <p:guide orient="horz" pos="229"/>
        <p:guide orient="horz" pos="2915"/>
        <p:guide pos="2835"/>
        <p:guide pos="390"/>
        <p:guide pos="5248"/>
        <p:guide pos="4836"/>
      </p:guideLst>
    </p:cSldViewPr>
  </p:slideViewPr>
  <p:outlineViewPr>
    <p:cViewPr>
      <p:scale>
        <a:sx n="100" d="100"/>
        <a:sy n="100" d="100"/>
      </p:scale>
      <p:origin x="0" y="-9972"/>
    </p:cViewPr>
  </p:outlineViewPr>
  <p:notesTextViewPr>
    <p:cViewPr>
      <p:scale>
        <a:sx n="1" d="1"/>
        <a:sy n="1" d="1"/>
      </p:scale>
      <p:origin x="0" y="0"/>
    </p:cViewPr>
  </p:notesTextViewPr>
  <p:sorterViewPr showFormatting="0">
    <p:cViewPr>
      <p:scale>
        <a:sx n="50" d="100"/>
        <a:sy n="50" d="100"/>
      </p:scale>
      <p:origin x="0" y="0"/>
    </p:cViewPr>
  </p:sorter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a:defRPr/>
            </a:pPr>
            <a:fld id="{843730D4-DAA0-4961-8D66-8018B71D47DD}" type="datetimeFigureOut">
              <a:rPr lang="zh-CN" altLang="en-US"/>
              <a:pPr>
                <a:defRPr/>
              </a:pPr>
              <a:t>2026/1/30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noProof="1"/>
            </a:lvl1pPr>
          </a:lstStyle>
          <a:p>
            <a:fld id="{53CB15B2-6539-414E-885F-134AB7BAEF7A}" type="slidenum">
              <a:rPr altLang="en-US"/>
              <a:pPr/>
              <a:t>‹#›</a:t>
            </a:fld>
            <a:endParaRPr lang="zh-CN" altLang="en-US"/>
          </a:p>
        </p:txBody>
      </p:sp>
    </p:spTree>
    <p:extLst>
      <p:ext uri="{BB962C8B-B14F-4D97-AF65-F5344CB8AC3E}">
        <p14:creationId xmlns:p14="http://schemas.microsoft.com/office/powerpoint/2010/main" val="3152064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noProof="1"/>
            </a:lvl1pPr>
          </a:lstStyle>
          <a:p>
            <a:pPr>
              <a:defRPr/>
            </a:pPr>
            <a:fld id="{F20F0E08-FCD4-40FB-9946-C51233C97953}" type="datetimeFigureOut">
              <a:rPr lang="zh-CN" altLang="en-US"/>
              <a:pPr>
                <a:defRPr/>
              </a:pPr>
              <a:t>2026/1/30</a:t>
            </a:fld>
            <a:endParaRPr lang="zh-CN" altLang="en-US"/>
          </a:p>
        </p:txBody>
      </p:sp>
      <p:sp>
        <p:nvSpPr>
          <p:cNvPr id="2052" name="幻灯片图像占位符 3"/>
          <p:cNvSpPr>
            <a:spLocks noGrp="1" noRot="1" noChangeAspect="1" noChangeArrowheads="1"/>
          </p:cNvSpPr>
          <p:nvPr>
            <p:ph type="sldImg" idx="4294967295"/>
          </p:nvPr>
        </p:nvSpPr>
        <p:spPr bwMode="auto">
          <a:xfrm>
            <a:off x="368300" y="685800"/>
            <a:ext cx="6121400" cy="34290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noProof="1"/>
            </a:lvl1pPr>
          </a:lstStyle>
          <a:p>
            <a:fld id="{70CA4341-F6FF-475E-A543-0194832CB00B}" type="slidenum">
              <a:rPr altLang="en-US"/>
              <a:pPr/>
              <a:t>‹#›</a:t>
            </a:fld>
            <a:endParaRPr lang="zh-CN" altLang="en-US"/>
          </a:p>
        </p:txBody>
      </p:sp>
    </p:spTree>
    <p:extLst>
      <p:ext uri="{BB962C8B-B14F-4D97-AF65-F5344CB8AC3E}">
        <p14:creationId xmlns:p14="http://schemas.microsoft.com/office/powerpoint/2010/main" val="21218571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18382" algn="l" rtl="0" eaLnBrk="0" fontAlgn="base" hangingPunct="0">
      <a:spcBef>
        <a:spcPct val="30000"/>
      </a:spcBef>
      <a:spcAft>
        <a:spcPct val="0"/>
      </a:spcAft>
      <a:defRPr sz="900" kern="1200">
        <a:solidFill>
          <a:schemeClr val="tx1"/>
        </a:solidFill>
        <a:latin typeface="+mn-lt"/>
        <a:ea typeface="+mn-ea"/>
        <a:cs typeface="+mn-cs"/>
      </a:defRPr>
    </a:lvl2pPr>
    <a:lvl3pPr marL="637874" algn="l" rtl="0" eaLnBrk="0" fontAlgn="base" hangingPunct="0">
      <a:spcBef>
        <a:spcPct val="30000"/>
      </a:spcBef>
      <a:spcAft>
        <a:spcPct val="0"/>
      </a:spcAft>
      <a:defRPr sz="900" kern="1200">
        <a:solidFill>
          <a:schemeClr val="tx1"/>
        </a:solidFill>
        <a:latin typeface="+mn-lt"/>
        <a:ea typeface="+mn-ea"/>
        <a:cs typeface="+mn-cs"/>
      </a:defRPr>
    </a:lvl3pPr>
    <a:lvl4pPr marL="957365" algn="l" rtl="0" eaLnBrk="0" fontAlgn="base" hangingPunct="0">
      <a:spcBef>
        <a:spcPct val="30000"/>
      </a:spcBef>
      <a:spcAft>
        <a:spcPct val="0"/>
      </a:spcAft>
      <a:defRPr sz="900" kern="1200">
        <a:solidFill>
          <a:schemeClr val="tx1"/>
        </a:solidFill>
        <a:latin typeface="+mn-lt"/>
        <a:ea typeface="+mn-ea"/>
        <a:cs typeface="+mn-cs"/>
      </a:defRPr>
    </a:lvl4pPr>
    <a:lvl5pPr marL="1276856" algn="l" rtl="0" eaLnBrk="0" fontAlgn="base" hangingPunct="0">
      <a:spcBef>
        <a:spcPct val="30000"/>
      </a:spcBef>
      <a:spcAft>
        <a:spcPct val="0"/>
      </a:spcAft>
      <a:defRPr sz="900" kern="1200">
        <a:solidFill>
          <a:schemeClr val="tx1"/>
        </a:solidFill>
        <a:latin typeface="+mn-lt"/>
        <a:ea typeface="+mn-ea"/>
        <a:cs typeface="+mn-cs"/>
      </a:defRPr>
    </a:lvl5pPr>
    <a:lvl6pPr marL="1597013" algn="l" defTabSz="638539" rtl="0" eaLnBrk="1" latinLnBrk="0" hangingPunct="1">
      <a:defRPr sz="900" kern="1200">
        <a:solidFill>
          <a:schemeClr val="tx1"/>
        </a:solidFill>
        <a:latin typeface="+mn-lt"/>
        <a:ea typeface="+mn-ea"/>
        <a:cs typeface="+mn-cs"/>
      </a:defRPr>
    </a:lvl6pPr>
    <a:lvl7pPr marL="1916504" algn="l" defTabSz="638539" rtl="0" eaLnBrk="1" latinLnBrk="0" hangingPunct="1">
      <a:defRPr sz="900" kern="1200">
        <a:solidFill>
          <a:schemeClr val="tx1"/>
        </a:solidFill>
        <a:latin typeface="+mn-lt"/>
        <a:ea typeface="+mn-ea"/>
        <a:cs typeface="+mn-cs"/>
      </a:defRPr>
    </a:lvl7pPr>
    <a:lvl8pPr marL="2235996" algn="l" defTabSz="638539" rtl="0" eaLnBrk="1" latinLnBrk="0" hangingPunct="1">
      <a:defRPr sz="900" kern="1200">
        <a:solidFill>
          <a:schemeClr val="tx1"/>
        </a:solidFill>
        <a:latin typeface="+mn-lt"/>
        <a:ea typeface="+mn-ea"/>
        <a:cs typeface="+mn-cs"/>
      </a:defRPr>
    </a:lvl8pPr>
    <a:lvl9pPr marL="2555487" algn="l" defTabSz="638539"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10</a:t>
            </a:fld>
            <a:endParaRPr lang="zh-CN" altLang="en-US"/>
          </a:p>
        </p:txBody>
      </p:sp>
    </p:spTree>
    <p:extLst>
      <p:ext uri="{BB962C8B-B14F-4D97-AF65-F5344CB8AC3E}">
        <p14:creationId xmlns:p14="http://schemas.microsoft.com/office/powerpoint/2010/main" val="428374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11</a:t>
            </a:fld>
            <a:endParaRPr lang="zh-CN" altLang="en-US"/>
          </a:p>
        </p:txBody>
      </p:sp>
    </p:spTree>
    <p:extLst>
      <p:ext uri="{BB962C8B-B14F-4D97-AF65-F5344CB8AC3E}">
        <p14:creationId xmlns:p14="http://schemas.microsoft.com/office/powerpoint/2010/main" val="264110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12</a:t>
            </a:fld>
            <a:endParaRPr lang="zh-CN" altLang="en-US"/>
          </a:p>
        </p:txBody>
      </p:sp>
    </p:spTree>
    <p:extLst>
      <p:ext uri="{BB962C8B-B14F-4D97-AF65-F5344CB8AC3E}">
        <p14:creationId xmlns:p14="http://schemas.microsoft.com/office/powerpoint/2010/main" val="498929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13</a:t>
            </a:fld>
            <a:endParaRPr lang="zh-CN" altLang="en-US"/>
          </a:p>
        </p:txBody>
      </p:sp>
    </p:spTree>
    <p:extLst>
      <p:ext uri="{BB962C8B-B14F-4D97-AF65-F5344CB8AC3E}">
        <p14:creationId xmlns:p14="http://schemas.microsoft.com/office/powerpoint/2010/main" val="2894501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pPr/>
              <a:t>14</a:t>
            </a:fld>
            <a:endParaRPr lang="zh-CN" altLang="en-US"/>
          </a:p>
        </p:txBody>
      </p:sp>
    </p:spTree>
    <p:extLst>
      <p:ext uri="{BB962C8B-B14F-4D97-AF65-F5344CB8AC3E}">
        <p14:creationId xmlns:p14="http://schemas.microsoft.com/office/powerpoint/2010/main" val="112225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15</a:t>
            </a:fld>
            <a:endParaRPr lang="zh-CN" altLang="en-US"/>
          </a:p>
        </p:txBody>
      </p:sp>
    </p:spTree>
    <p:extLst>
      <p:ext uri="{BB962C8B-B14F-4D97-AF65-F5344CB8AC3E}">
        <p14:creationId xmlns:p14="http://schemas.microsoft.com/office/powerpoint/2010/main" val="47621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16</a:t>
            </a:fld>
            <a:endParaRPr lang="zh-CN" altLang="en-US"/>
          </a:p>
        </p:txBody>
      </p:sp>
    </p:spTree>
    <p:extLst>
      <p:ext uri="{BB962C8B-B14F-4D97-AF65-F5344CB8AC3E}">
        <p14:creationId xmlns:p14="http://schemas.microsoft.com/office/powerpoint/2010/main" val="1095053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17</a:t>
            </a:fld>
            <a:endParaRPr lang="zh-CN" altLang="en-US"/>
          </a:p>
        </p:txBody>
      </p:sp>
    </p:spTree>
    <p:extLst>
      <p:ext uri="{BB962C8B-B14F-4D97-AF65-F5344CB8AC3E}">
        <p14:creationId xmlns:p14="http://schemas.microsoft.com/office/powerpoint/2010/main" val="3920038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18</a:t>
            </a:fld>
            <a:endParaRPr lang="zh-CN" altLang="en-US"/>
          </a:p>
        </p:txBody>
      </p:sp>
    </p:spTree>
    <p:extLst>
      <p:ext uri="{BB962C8B-B14F-4D97-AF65-F5344CB8AC3E}">
        <p14:creationId xmlns:p14="http://schemas.microsoft.com/office/powerpoint/2010/main" val="3792880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pPr/>
              <a:t>19</a:t>
            </a:fld>
            <a:endParaRPr lang="zh-CN" altLang="en-US"/>
          </a:p>
        </p:txBody>
      </p:sp>
    </p:spTree>
    <p:extLst>
      <p:ext uri="{BB962C8B-B14F-4D97-AF65-F5344CB8AC3E}">
        <p14:creationId xmlns:p14="http://schemas.microsoft.com/office/powerpoint/2010/main" val="3573045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20</a:t>
            </a:fld>
            <a:endParaRPr lang="zh-CN" altLang="en-US"/>
          </a:p>
        </p:txBody>
      </p:sp>
    </p:spTree>
    <p:extLst>
      <p:ext uri="{BB962C8B-B14F-4D97-AF65-F5344CB8AC3E}">
        <p14:creationId xmlns:p14="http://schemas.microsoft.com/office/powerpoint/2010/main" val="4007454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pPr/>
              <a:t>21</a:t>
            </a:fld>
            <a:endParaRPr lang="zh-CN" altLang="en-US"/>
          </a:p>
        </p:txBody>
      </p:sp>
    </p:spTree>
    <p:extLst>
      <p:ext uri="{BB962C8B-B14F-4D97-AF65-F5344CB8AC3E}">
        <p14:creationId xmlns:p14="http://schemas.microsoft.com/office/powerpoint/2010/main" val="193135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7411" name="备注占位符 2"/>
          <p:cNvSpPr>
            <a:spLocks noGrp="1" noChangeArrowheads="1"/>
          </p:cNvSpPr>
          <p:nvPr>
            <p:ph type="body" idx="4294967295"/>
          </p:nvPr>
        </p:nvSpPr>
        <p:spPr/>
        <p:txBody>
          <a:bodyPr/>
          <a:lstStyle/>
          <a:p>
            <a:endParaRPr lang="zh-CN" altLang="en-US"/>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BB32EE-EBE1-42F1-AAFD-C69185DD8BFA}" type="slidenum">
              <a:rPr altLang="en-US"/>
              <a:pPr/>
              <a:t>3</a:t>
            </a:fld>
            <a:endParaRPr lang="zh-CN" altLang="en-US"/>
          </a:p>
        </p:txBody>
      </p:sp>
    </p:spTree>
    <p:extLst>
      <p:ext uri="{BB962C8B-B14F-4D97-AF65-F5344CB8AC3E}">
        <p14:creationId xmlns:p14="http://schemas.microsoft.com/office/powerpoint/2010/main" val="2325739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7411" name="备注占位符 2"/>
          <p:cNvSpPr>
            <a:spLocks noGrp="1" noChangeArrowheads="1"/>
          </p:cNvSpPr>
          <p:nvPr>
            <p:ph type="body" idx="4294967295"/>
          </p:nvPr>
        </p:nvSpPr>
        <p:spPr/>
        <p:txBody>
          <a:bodyPr/>
          <a:lstStyle/>
          <a:p>
            <a:endParaRPr lang="zh-CN" altLang="en-US"/>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BB32EE-EBE1-42F1-AAFD-C69185DD8BFA}" type="slidenum">
              <a:rPr altLang="en-US"/>
              <a:pPr/>
              <a:t>4</a:t>
            </a:fld>
            <a:endParaRPr lang="zh-CN" altLang="en-US"/>
          </a:p>
        </p:txBody>
      </p:sp>
    </p:spTree>
    <p:extLst>
      <p:ext uri="{BB962C8B-B14F-4D97-AF65-F5344CB8AC3E}">
        <p14:creationId xmlns:p14="http://schemas.microsoft.com/office/powerpoint/2010/main" val="2643086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pPr/>
              <a:t>5</a:t>
            </a:fld>
            <a:endParaRPr lang="zh-CN" altLang="en-US"/>
          </a:p>
        </p:txBody>
      </p:sp>
    </p:spTree>
    <p:extLst>
      <p:ext uri="{BB962C8B-B14F-4D97-AF65-F5344CB8AC3E}">
        <p14:creationId xmlns:p14="http://schemas.microsoft.com/office/powerpoint/2010/main" val="4274753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6</a:t>
            </a:fld>
            <a:endParaRPr lang="zh-CN" altLang="en-US"/>
          </a:p>
        </p:txBody>
      </p:sp>
    </p:spTree>
    <p:extLst>
      <p:ext uri="{BB962C8B-B14F-4D97-AF65-F5344CB8AC3E}">
        <p14:creationId xmlns:p14="http://schemas.microsoft.com/office/powerpoint/2010/main" val="347496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7</a:t>
            </a:fld>
            <a:endParaRPr lang="zh-CN" altLang="en-US"/>
          </a:p>
        </p:txBody>
      </p:sp>
    </p:spTree>
    <p:extLst>
      <p:ext uri="{BB962C8B-B14F-4D97-AF65-F5344CB8AC3E}">
        <p14:creationId xmlns:p14="http://schemas.microsoft.com/office/powerpoint/2010/main" val="24925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8</a:t>
            </a:fld>
            <a:endParaRPr lang="zh-CN" altLang="en-US"/>
          </a:p>
        </p:txBody>
      </p:sp>
    </p:spTree>
    <p:extLst>
      <p:ext uri="{BB962C8B-B14F-4D97-AF65-F5344CB8AC3E}">
        <p14:creationId xmlns:p14="http://schemas.microsoft.com/office/powerpoint/2010/main" val="367613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pPr/>
              <a:t>9</a:t>
            </a:fld>
            <a:endParaRPr lang="zh-CN" altLang="en-US"/>
          </a:p>
        </p:txBody>
      </p:sp>
    </p:spTree>
    <p:extLst>
      <p:ext uri="{BB962C8B-B14F-4D97-AF65-F5344CB8AC3E}">
        <p14:creationId xmlns:p14="http://schemas.microsoft.com/office/powerpoint/2010/main" val="557027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E156C02-6AC0-4150-BF14-3C2902387D77}" type="datetimeFigureOut">
              <a:rPr lang="zh-CN" altLang="en-US"/>
              <a:pPr>
                <a:defRPr/>
              </a:pPr>
              <a:t>2026/1/30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87B9ED6-FA7E-4333-AD61-EE26BDBEFB97}" type="slidenum">
              <a:rPr altLang="en-US"/>
              <a:pPr/>
              <a:t>‹#›</a:t>
            </a:fld>
            <a:endParaRPr lang="zh-CN" altLang="en-US"/>
          </a:p>
        </p:txBody>
      </p:sp>
    </p:spTree>
    <p:extLst>
      <p:ext uri="{BB962C8B-B14F-4D97-AF65-F5344CB8AC3E}">
        <p14:creationId xmlns:p14="http://schemas.microsoft.com/office/powerpoint/2010/main" val="546349530"/>
      </p:ext>
    </p:extLst>
  </p:cSld>
  <p:clrMapOvr>
    <a:masterClrMapping/>
  </p:clrMapOvr>
  <mc:AlternateContent xmlns:mc="http://schemas.openxmlformats.org/markup-compatibility/2006" xmlns:p14="http://schemas.microsoft.com/office/powerpoint/2010/main">
    <mc:Choice Requires="p14">
      <p:transition spd="slow" p14:dur="1600" advTm="6359">
        <p14:gallery dir="l"/>
      </p:transition>
    </mc:Choice>
    <mc:Fallback xmlns="">
      <p:transition spd="slow" advTm="6359">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8967" y="268832"/>
            <a:ext cx="7763193" cy="97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ctr" anchorCtr="0" compatLnSpc="1">
            <a:prstTxWarp prst="textNoShape">
              <a:avLst/>
            </a:prstTxWarp>
          </a:bodyPr>
          <a:lstStyle/>
          <a:p>
            <a:pPr lvl="0"/>
            <a:r>
              <a:rPr lang="zh-CN" altLang="en-US" noProof="1"/>
              <a:t>单击此处编辑母版标题样式</a:t>
            </a:r>
            <a:endParaRPr lang="zh-CN" noProof="1"/>
          </a:p>
        </p:txBody>
      </p:sp>
      <p:sp>
        <p:nvSpPr>
          <p:cNvPr id="1027" name="Text Placeholder 2"/>
          <p:cNvSpPr>
            <a:spLocks noGrp="1"/>
          </p:cNvSpPr>
          <p:nvPr>
            <p:ph type="body" idx="1"/>
          </p:nvPr>
        </p:nvSpPr>
        <p:spPr bwMode="auto">
          <a:xfrm>
            <a:off x="618967" y="1341945"/>
            <a:ext cx="7763193" cy="319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t" anchorCtr="0" compatLnSpc="1">
            <a:prstTxWarp prst="textNoShape">
              <a:avLst/>
            </a:prstTxWarp>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CN" noProof="1"/>
          </a:p>
        </p:txBody>
      </p:sp>
      <p:sp>
        <p:nvSpPr>
          <p:cNvPr id="4" name="Date Placeholder 3"/>
          <p:cNvSpPr>
            <a:spLocks noGrp="1"/>
          </p:cNvSpPr>
          <p:nvPr>
            <p:ph type="dt" sz="half" idx="2"/>
          </p:nvPr>
        </p:nvSpPr>
        <p:spPr>
          <a:xfrm>
            <a:off x="618967" y="4671915"/>
            <a:ext cx="2024698" cy="267725"/>
          </a:xfrm>
          <a:prstGeom prst="rect">
            <a:avLst/>
          </a:prstGeom>
        </p:spPr>
        <p:txBody>
          <a:bodyPr vert="horz" lIns="63898" tIns="31949" rIns="63898" bIns="31949" rtlCol="0" anchor="ctr"/>
          <a:lstStyle>
            <a:lvl1pPr algn="l" eaLnBrk="1" hangingPunct="1">
              <a:defRPr sz="900" noProof="1" smtClean="0">
                <a:solidFill>
                  <a:schemeClr val="tx1">
                    <a:tint val="75000"/>
                  </a:schemeClr>
                </a:solidFill>
              </a:defRPr>
            </a:lvl1pPr>
          </a:lstStyle>
          <a:p>
            <a:pPr>
              <a:defRPr/>
            </a:pPr>
            <a:fld id="{63A56D01-2764-4F3F-81D1-FEDBA43AD549}" type="datetimeFigureOut">
              <a:rPr lang="zh-CN" altLang="en-US"/>
              <a:pPr>
                <a:defRPr/>
              </a:pPr>
              <a:t>2026/1/30</a:t>
            </a:fld>
            <a:endParaRPr lang="zh-CN" altLang="en-US"/>
          </a:p>
        </p:txBody>
      </p:sp>
      <p:sp>
        <p:nvSpPr>
          <p:cNvPr id="5" name="Footer Placeholder 4"/>
          <p:cNvSpPr>
            <a:spLocks noGrp="1"/>
          </p:cNvSpPr>
          <p:nvPr>
            <p:ph type="ftr" sz="quarter" idx="3"/>
          </p:nvPr>
        </p:nvSpPr>
        <p:spPr>
          <a:xfrm>
            <a:off x="2981484" y="4671915"/>
            <a:ext cx="3038158" cy="267725"/>
          </a:xfrm>
          <a:prstGeom prst="rect">
            <a:avLst/>
          </a:prstGeom>
        </p:spPr>
        <p:txBody>
          <a:bodyPr vert="horz" lIns="63898" tIns="31949" rIns="63898" bIns="31949" rtlCol="0" anchor="ctr"/>
          <a:lstStyle>
            <a:lvl1pPr algn="ctr" eaLnBrk="1" hangingPunct="1">
              <a:defRPr sz="900" noProof="1">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357462" y="4671915"/>
            <a:ext cx="2024698" cy="267725"/>
          </a:xfrm>
          <a:prstGeom prst="rect">
            <a:avLst/>
          </a:prstGeom>
        </p:spPr>
        <p:txBody>
          <a:bodyPr vert="horz" wrap="square" lIns="63898" tIns="31949" rIns="63898" bIns="31949" numCol="1" anchor="ctr" anchorCtr="0" compatLnSpc="1">
            <a:prstTxWarp prst="textNoShape">
              <a:avLst/>
            </a:prstTxWarp>
          </a:bodyPr>
          <a:lstStyle>
            <a:lvl1pPr algn="r" eaLnBrk="1" hangingPunct="1">
              <a:defRPr sz="800" noProof="1">
                <a:solidFill>
                  <a:srgbClr val="898989"/>
                </a:solidFill>
              </a:defRPr>
            </a:lvl1pPr>
          </a:lstStyle>
          <a:p>
            <a:fld id="{481A012C-3782-4128-B36B-91F05AF1EE8F}"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600" advTm="6359">
        <p14:gallery dir="l"/>
      </p:transition>
    </mc:Choice>
    <mc:Fallback xmlns="">
      <p:transition spd="slow" advTm="6359">
        <p:fade/>
      </p:transition>
    </mc:Fallback>
  </mc:AlternateContent>
  <p:txStyles>
    <p:titleStyle>
      <a:lvl1pPr algn="l" defTabSz="673373" rtl="0" eaLnBrk="0" fontAlgn="base" hangingPunct="0">
        <a:lnSpc>
          <a:spcPct val="90000"/>
        </a:lnSpc>
        <a:spcBef>
          <a:spcPct val="0"/>
        </a:spcBef>
        <a:spcAft>
          <a:spcPct val="0"/>
        </a:spcAft>
        <a:defRPr sz="3200" kern="1200">
          <a:solidFill>
            <a:schemeClr val="tx1"/>
          </a:solidFill>
          <a:latin typeface="+mj-lt"/>
          <a:ea typeface="+mj-ea"/>
          <a:cs typeface="+mj-cs"/>
        </a:defRPr>
      </a:lvl1pPr>
      <a:lvl2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2pPr>
      <a:lvl3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3pPr>
      <a:lvl4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4pPr>
      <a:lvl5pPr algn="l" defTabSz="673373"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5pPr>
      <a:lvl6pPr marL="319491"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6pPr>
      <a:lvl7pPr marL="638983"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7pPr>
      <a:lvl8pPr marL="958474"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8pPr>
      <a:lvl9pPr marL="1277965" algn="l" defTabSz="673373"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9pPr>
    </p:titleStyle>
    <p:bodyStyle>
      <a:lvl1pPr marL="168620" indent="-168620" algn="l" defTabSz="673373" rtl="0" eaLnBrk="0" fontAlgn="base" hangingPunct="0">
        <a:lnSpc>
          <a:spcPct val="90000"/>
        </a:lnSpc>
        <a:spcBef>
          <a:spcPts val="734"/>
        </a:spcBef>
        <a:spcAft>
          <a:spcPct val="0"/>
        </a:spcAft>
        <a:buFont typeface="Arial" pitchFamily="34" charset="0"/>
        <a:buChar char="•"/>
        <a:defRPr sz="2000" kern="1200">
          <a:solidFill>
            <a:schemeClr val="tx1"/>
          </a:solidFill>
          <a:latin typeface="+mn-lt"/>
          <a:ea typeface="+mn-ea"/>
          <a:cs typeface="+mn-cs"/>
        </a:defRPr>
      </a:lvl1pPr>
      <a:lvl2pPr marL="505861" indent="-168620" algn="l" defTabSz="673373" rtl="0" eaLnBrk="0" fontAlgn="base" hangingPunct="0">
        <a:lnSpc>
          <a:spcPct val="90000"/>
        </a:lnSpc>
        <a:spcBef>
          <a:spcPts val="367"/>
        </a:spcBef>
        <a:spcAft>
          <a:spcPct val="0"/>
        </a:spcAft>
        <a:buFont typeface="Arial" pitchFamily="34" charset="0"/>
        <a:buChar char="•"/>
        <a:defRPr sz="1700" kern="1200">
          <a:solidFill>
            <a:schemeClr val="tx1"/>
          </a:solidFill>
          <a:latin typeface="+mn-lt"/>
          <a:ea typeface="+mn-ea"/>
          <a:cs typeface="+mn-cs"/>
        </a:defRPr>
      </a:lvl2pPr>
      <a:lvl3pPr marL="841993" indent="-168620" algn="l" defTabSz="673373" rtl="0" eaLnBrk="0" fontAlgn="base" hangingPunct="0">
        <a:lnSpc>
          <a:spcPct val="90000"/>
        </a:lnSpc>
        <a:spcBef>
          <a:spcPts val="367"/>
        </a:spcBef>
        <a:spcAft>
          <a:spcPct val="0"/>
        </a:spcAft>
        <a:buFont typeface="Arial" pitchFamily="34" charset="0"/>
        <a:buChar char="•"/>
        <a:defRPr sz="1500" kern="1200">
          <a:solidFill>
            <a:schemeClr val="tx1"/>
          </a:solidFill>
          <a:latin typeface="+mn-lt"/>
          <a:ea typeface="+mn-ea"/>
          <a:cs typeface="+mn-cs"/>
        </a:defRPr>
      </a:lvl3pPr>
      <a:lvl4pPr marL="1179234" indent="-168620" algn="l" defTabSz="673373" rtl="0" eaLnBrk="0" fontAlgn="base" hangingPunct="0">
        <a:lnSpc>
          <a:spcPct val="90000"/>
        </a:lnSpc>
        <a:spcBef>
          <a:spcPts val="367"/>
        </a:spcBef>
        <a:spcAft>
          <a:spcPct val="0"/>
        </a:spcAft>
        <a:buFont typeface="Arial" pitchFamily="34" charset="0"/>
        <a:buChar char="•"/>
        <a:defRPr sz="1300" kern="1200">
          <a:solidFill>
            <a:schemeClr val="tx1"/>
          </a:solidFill>
          <a:latin typeface="+mn-lt"/>
          <a:ea typeface="+mn-ea"/>
          <a:cs typeface="+mn-cs"/>
        </a:defRPr>
      </a:lvl4pPr>
      <a:lvl5pPr marL="1516475" indent="-168620" algn="l" defTabSz="673373" rtl="0" eaLnBrk="0" fontAlgn="base" hangingPunct="0">
        <a:lnSpc>
          <a:spcPct val="90000"/>
        </a:lnSpc>
        <a:spcBef>
          <a:spcPts val="367"/>
        </a:spcBef>
        <a:spcAft>
          <a:spcPct val="0"/>
        </a:spcAft>
        <a:buFont typeface="Arial" pitchFamily="34" charset="0"/>
        <a:buChar char="•"/>
        <a:defRPr sz="1300" kern="1200">
          <a:solidFill>
            <a:schemeClr val="tx1"/>
          </a:solidFill>
          <a:latin typeface="+mn-lt"/>
          <a:ea typeface="+mn-ea"/>
          <a:cs typeface="+mn-cs"/>
        </a:defRPr>
      </a:lvl5pPr>
      <a:lvl6pPr marL="1853050"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6pPr>
      <a:lvl7pPr marL="2190291"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7pPr>
      <a:lvl8pPr marL="2527088"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8pPr>
      <a:lvl9pPr marL="2863885" indent="-168620" algn="l" defTabSz="673594" rtl="0" eaLnBrk="1" latinLnBrk="0" hangingPunct="1">
        <a:lnSpc>
          <a:spcPct val="90000"/>
        </a:lnSpc>
        <a:spcBef>
          <a:spcPts val="367"/>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73594" rtl="0" eaLnBrk="1" latinLnBrk="0" hangingPunct="1">
        <a:defRPr sz="1300" kern="1200">
          <a:solidFill>
            <a:schemeClr val="tx1"/>
          </a:solidFill>
          <a:latin typeface="+mn-lt"/>
          <a:ea typeface="+mn-ea"/>
          <a:cs typeface="+mn-cs"/>
        </a:defRPr>
      </a:lvl1pPr>
      <a:lvl2pPr marL="336797" algn="l" defTabSz="673594" rtl="0" eaLnBrk="1" latinLnBrk="0" hangingPunct="1">
        <a:defRPr sz="1300" kern="1200">
          <a:solidFill>
            <a:schemeClr val="tx1"/>
          </a:solidFill>
          <a:latin typeface="+mn-lt"/>
          <a:ea typeface="+mn-ea"/>
          <a:cs typeface="+mn-cs"/>
        </a:defRPr>
      </a:lvl2pPr>
      <a:lvl3pPr marL="674038" algn="l" defTabSz="673594" rtl="0" eaLnBrk="1" latinLnBrk="0" hangingPunct="1">
        <a:defRPr sz="1300" kern="1200">
          <a:solidFill>
            <a:schemeClr val="tx1"/>
          </a:solidFill>
          <a:latin typeface="+mn-lt"/>
          <a:ea typeface="+mn-ea"/>
          <a:cs typeface="+mn-cs"/>
        </a:defRPr>
      </a:lvl3pPr>
      <a:lvl4pPr marL="1010835" algn="l" defTabSz="673594" rtl="0" eaLnBrk="1" latinLnBrk="0" hangingPunct="1">
        <a:defRPr sz="1300" kern="1200">
          <a:solidFill>
            <a:schemeClr val="tx1"/>
          </a:solidFill>
          <a:latin typeface="+mn-lt"/>
          <a:ea typeface="+mn-ea"/>
          <a:cs typeface="+mn-cs"/>
        </a:defRPr>
      </a:lvl4pPr>
      <a:lvl5pPr marL="1347632" algn="l" defTabSz="673594" rtl="0" eaLnBrk="1" latinLnBrk="0" hangingPunct="1">
        <a:defRPr sz="1300" kern="1200">
          <a:solidFill>
            <a:schemeClr val="tx1"/>
          </a:solidFill>
          <a:latin typeface="+mn-lt"/>
          <a:ea typeface="+mn-ea"/>
          <a:cs typeface="+mn-cs"/>
        </a:defRPr>
      </a:lvl5pPr>
      <a:lvl6pPr marL="1684873" algn="l" defTabSz="673594" rtl="0" eaLnBrk="1" latinLnBrk="0" hangingPunct="1">
        <a:defRPr sz="1300" kern="1200">
          <a:solidFill>
            <a:schemeClr val="tx1"/>
          </a:solidFill>
          <a:latin typeface="+mn-lt"/>
          <a:ea typeface="+mn-ea"/>
          <a:cs typeface="+mn-cs"/>
        </a:defRPr>
      </a:lvl6pPr>
      <a:lvl7pPr marL="2021670" algn="l" defTabSz="673594" rtl="0" eaLnBrk="1" latinLnBrk="0" hangingPunct="1">
        <a:defRPr sz="1300" kern="1200">
          <a:solidFill>
            <a:schemeClr val="tx1"/>
          </a:solidFill>
          <a:latin typeface="+mn-lt"/>
          <a:ea typeface="+mn-ea"/>
          <a:cs typeface="+mn-cs"/>
        </a:defRPr>
      </a:lvl7pPr>
      <a:lvl8pPr marL="2358467" algn="l" defTabSz="673594" rtl="0" eaLnBrk="1" latinLnBrk="0" hangingPunct="1">
        <a:defRPr sz="1300" kern="1200">
          <a:solidFill>
            <a:schemeClr val="tx1"/>
          </a:solidFill>
          <a:latin typeface="+mn-lt"/>
          <a:ea typeface="+mn-ea"/>
          <a:cs typeface="+mn-cs"/>
        </a:defRPr>
      </a:lvl8pPr>
      <a:lvl9pPr marL="2695265" algn="l" defTabSz="673594"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3000" r="-3000"/>
          </a:stretch>
        </a:blipFill>
        <a:effectLst/>
      </p:bgPr>
    </p:bg>
    <p:spTree>
      <p:nvGrpSpPr>
        <p:cNvPr id="1" name=""/>
        <p:cNvGrpSpPr/>
        <p:nvPr/>
      </p:nvGrpSpPr>
      <p:grpSpPr>
        <a:xfrm>
          <a:off x="0" y="0"/>
          <a:ext cx="0" cy="0"/>
          <a:chOff x="0" y="0"/>
          <a:chExt cx="0" cy="0"/>
        </a:xfrm>
      </p:grpSpPr>
      <p:sp>
        <p:nvSpPr>
          <p:cNvPr id="2" name="等腰三角形 1"/>
          <p:cNvSpPr/>
          <p:nvPr/>
        </p:nvSpPr>
        <p:spPr>
          <a:xfrm rot="16200000">
            <a:off x="8406982" y="2070024"/>
            <a:ext cx="792066" cy="396221"/>
          </a:xfrm>
          <a:prstGeom prst="triangle">
            <a:avLst/>
          </a:prstGeom>
          <a:solidFill>
            <a:srgbClr val="13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685075" y="1831198"/>
            <a:ext cx="3921651" cy="830997"/>
          </a:xfrm>
          <a:prstGeom prst="rect">
            <a:avLst/>
          </a:prstGeom>
          <a:noFill/>
        </p:spPr>
        <p:txBody>
          <a:bodyPr wrap="none" rtlCol="0">
            <a:spAutoFit/>
          </a:bodyPr>
          <a:lstStyle/>
          <a:p>
            <a:r>
              <a:rPr lang="en-US" altLang="zh-CN" sz="4800" dirty="0">
                <a:solidFill>
                  <a:srgbClr val="1357AE"/>
                </a:solidFill>
                <a:latin typeface="方正兰亭准黑_GBK" panose="02000000000000000000" pitchFamily="2" charset="-122"/>
                <a:ea typeface="方正兰亭准黑_GBK" panose="02000000000000000000" pitchFamily="2" charset="-122"/>
              </a:rPr>
              <a:t>FOLLOW ME</a:t>
            </a:r>
            <a:endParaRPr lang="zh-CN" altLang="en-US" sz="4800" dirty="0">
              <a:solidFill>
                <a:srgbClr val="1357AE"/>
              </a:solidFill>
              <a:latin typeface="方正兰亭准黑_GBK" panose="02000000000000000000" pitchFamily="2" charset="-122"/>
              <a:ea typeface="方正兰亭准黑_GBK" panose="02000000000000000000" pitchFamily="2" charset="-122"/>
            </a:endParaRPr>
          </a:p>
        </p:txBody>
      </p:sp>
      <p:cxnSp>
        <p:nvCxnSpPr>
          <p:cNvPr id="5" name="直接连接符 4"/>
          <p:cNvCxnSpPr>
            <a:cxnSpLocks/>
          </p:cNvCxnSpPr>
          <p:nvPr/>
        </p:nvCxnSpPr>
        <p:spPr>
          <a:xfrm flipV="1">
            <a:off x="7020772" y="936024"/>
            <a:ext cx="720060" cy="79206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flipV="1">
            <a:off x="7380802" y="-432090"/>
            <a:ext cx="1944162" cy="2160180"/>
          </a:xfrm>
          <a:prstGeom prst="line">
            <a:avLst/>
          </a:prstGeom>
          <a:ln w="25400">
            <a:solidFill>
              <a:srgbClr val="1357AE">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V="1">
            <a:off x="5076610" y="3816264"/>
            <a:ext cx="936078" cy="1080090"/>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611777" y="2592898"/>
            <a:ext cx="2993127" cy="861774"/>
          </a:xfrm>
          <a:prstGeom prst="rect">
            <a:avLst/>
          </a:prstGeom>
          <a:noFill/>
        </p:spPr>
        <p:txBody>
          <a:bodyPr wrap="none" rtlCol="0">
            <a:spAutoFit/>
          </a:bodyPr>
          <a:lstStyle/>
          <a:p>
            <a:pPr algn="r"/>
            <a:r>
              <a:rPr lang="zh-CN" altLang="en-US" dirty="0">
                <a:solidFill>
                  <a:srgbClr val="002060"/>
                </a:solidFill>
                <a:latin typeface="方正兰亭准黑_GBK" panose="02000000000000000000" pitchFamily="2" charset="-122"/>
                <a:ea typeface="方正兰亭准黑_GBK" panose="02000000000000000000" pitchFamily="2" charset="-122"/>
              </a:rPr>
              <a:t>基于</a:t>
            </a:r>
            <a:r>
              <a:rPr lang="en-US" altLang="zh-CN" dirty="0">
                <a:solidFill>
                  <a:srgbClr val="002060"/>
                </a:solidFill>
                <a:latin typeface="方正兰亭准黑_GBK" panose="02000000000000000000" pitchFamily="2" charset="-122"/>
                <a:ea typeface="方正兰亭准黑_GBK" panose="02000000000000000000" pitchFamily="2" charset="-122"/>
              </a:rPr>
              <a:t>SLAM</a:t>
            </a:r>
            <a:r>
              <a:rPr lang="zh-CN" altLang="en-US" dirty="0">
                <a:solidFill>
                  <a:srgbClr val="002060"/>
                </a:solidFill>
                <a:latin typeface="方正兰亭准黑_GBK" panose="02000000000000000000" pitchFamily="2" charset="-122"/>
                <a:ea typeface="方正兰亭准黑_GBK" panose="02000000000000000000" pitchFamily="2" charset="-122"/>
              </a:rPr>
              <a:t>和</a:t>
            </a:r>
            <a:r>
              <a:rPr lang="en-US" altLang="zh-CN" dirty="0">
                <a:solidFill>
                  <a:srgbClr val="002060"/>
                </a:solidFill>
                <a:latin typeface="方正兰亭准黑_GBK" panose="02000000000000000000" pitchFamily="2" charset="-122"/>
                <a:ea typeface="方正兰亭准黑_GBK" panose="02000000000000000000" pitchFamily="2" charset="-122"/>
              </a:rPr>
              <a:t>3D</a:t>
            </a:r>
            <a:r>
              <a:rPr lang="zh-CN" altLang="en-US" dirty="0">
                <a:solidFill>
                  <a:srgbClr val="002060"/>
                </a:solidFill>
                <a:latin typeface="方正兰亭准黑_GBK" panose="02000000000000000000" pitchFamily="2" charset="-122"/>
                <a:ea typeface="方正兰亭准黑_GBK" panose="02000000000000000000" pitchFamily="2" charset="-122"/>
              </a:rPr>
              <a:t>手势识别的</a:t>
            </a:r>
            <a:endParaRPr lang="en-US" altLang="zh-CN" dirty="0">
              <a:solidFill>
                <a:srgbClr val="002060"/>
              </a:solidFill>
              <a:latin typeface="方正兰亭准黑_GBK" panose="02000000000000000000" pitchFamily="2" charset="-122"/>
              <a:ea typeface="方正兰亭准黑_GBK" panose="02000000000000000000" pitchFamily="2" charset="-122"/>
            </a:endParaRPr>
          </a:p>
          <a:p>
            <a:pPr algn="r"/>
            <a:r>
              <a:rPr lang="zh-CN" altLang="en-US" dirty="0">
                <a:solidFill>
                  <a:srgbClr val="002060"/>
                </a:solidFill>
                <a:latin typeface="方正兰亭准黑_GBK" panose="02000000000000000000" pitchFamily="2" charset="-122"/>
                <a:ea typeface="方正兰亭准黑_GBK" panose="02000000000000000000" pitchFamily="2" charset="-122"/>
              </a:rPr>
              <a:t>停车场智能寻车机器人</a:t>
            </a:r>
            <a:endParaRPr lang="en-US" altLang="zh-CN" dirty="0">
              <a:solidFill>
                <a:srgbClr val="002060"/>
              </a:solidFill>
              <a:latin typeface="方正兰亭准黑_GBK" panose="02000000000000000000" pitchFamily="2" charset="-122"/>
              <a:ea typeface="方正兰亭准黑_GBK" panose="02000000000000000000" pitchFamily="2" charset="-122"/>
            </a:endParaRPr>
          </a:p>
          <a:p>
            <a:pPr algn="r"/>
            <a:r>
              <a:rPr lang="zh-CN" altLang="en-US" sz="1400" dirty="0">
                <a:solidFill>
                  <a:srgbClr val="002060"/>
                </a:solidFill>
                <a:latin typeface="方正兰亭准黑_GBK" panose="02000000000000000000" pitchFamily="2" charset="-122"/>
                <a:ea typeface="方正兰亭准黑_GBK" panose="02000000000000000000" pitchFamily="2" charset="-122"/>
              </a:rPr>
              <a:t>中期汇报</a:t>
            </a:r>
          </a:p>
        </p:txBody>
      </p:sp>
      <p:sp>
        <p:nvSpPr>
          <p:cNvPr id="20" name="文本框 19"/>
          <p:cNvSpPr txBox="1"/>
          <p:nvPr/>
        </p:nvSpPr>
        <p:spPr>
          <a:xfrm>
            <a:off x="6084694" y="4104288"/>
            <a:ext cx="1433406" cy="523220"/>
          </a:xfrm>
          <a:prstGeom prst="rect">
            <a:avLst/>
          </a:prstGeom>
          <a:noFill/>
        </p:spPr>
        <p:txBody>
          <a:bodyPr wrap="none" rtlCol="0">
            <a:spAutoFit/>
          </a:bodyPr>
          <a:lstStyle/>
          <a:p>
            <a:r>
              <a:rPr lang="zh-CN" altLang="en-US" sz="1400" spc="300" dirty="0">
                <a:solidFill>
                  <a:srgbClr val="002060"/>
                </a:solidFill>
                <a:latin typeface="方正兰亭准黑_GBK" panose="02000000000000000000" pitchFamily="2" charset="-122"/>
                <a:ea typeface="方正兰亭准黑_GBK" panose="02000000000000000000" pitchFamily="2" charset="-122"/>
              </a:rPr>
              <a:t>汇报人：</a:t>
            </a:r>
            <a:r>
              <a:rPr lang="en-US" altLang="zh-CN" sz="1400" spc="300" dirty="0">
                <a:solidFill>
                  <a:srgbClr val="002060"/>
                </a:solidFill>
                <a:latin typeface="方正兰亭准黑_GBK" panose="02000000000000000000" pitchFamily="2" charset="-122"/>
                <a:ea typeface="方正兰亭准黑_GBK" panose="02000000000000000000" pitchFamily="2" charset="-122"/>
              </a:rPr>
              <a:t>-</a:t>
            </a:r>
          </a:p>
          <a:p>
            <a:r>
              <a:rPr lang="zh-CN" altLang="en-US" sz="1400" spc="300" dirty="0">
                <a:solidFill>
                  <a:srgbClr val="002060"/>
                </a:solidFill>
                <a:latin typeface="方正兰亭准黑_GBK" panose="02000000000000000000" pitchFamily="2" charset="-122"/>
                <a:ea typeface="方正兰亭准黑_GBK" panose="02000000000000000000" pitchFamily="2" charset="-122"/>
              </a:rPr>
              <a:t>指导教师：</a:t>
            </a:r>
            <a:r>
              <a:rPr lang="en-US" altLang="zh-CN" sz="1400" spc="300" dirty="0">
                <a:solidFill>
                  <a:srgbClr val="002060"/>
                </a:solidFill>
                <a:latin typeface="方正兰亭准黑_GBK" panose="02000000000000000000" pitchFamily="2" charset="-122"/>
                <a:ea typeface="方正兰亭准黑_GBK" panose="02000000000000000000" pitchFamily="2" charset="-122"/>
              </a:rPr>
              <a:t>-</a:t>
            </a:r>
            <a:endParaRPr lang="zh-CN" altLang="en-US" sz="1400" spc="300" dirty="0">
              <a:solidFill>
                <a:srgbClr val="002060"/>
              </a:solidFill>
              <a:latin typeface="方正兰亭准黑_GBK" panose="02000000000000000000" pitchFamily="2" charset="-122"/>
              <a:ea typeface="方正兰亭准黑_GBK" panose="02000000000000000000" pitchFamily="2" charset="-122"/>
            </a:endParaRPr>
          </a:p>
        </p:txBody>
      </p:sp>
      <p:cxnSp>
        <p:nvCxnSpPr>
          <p:cNvPr id="21" name="直接连接符 20"/>
          <p:cNvCxnSpPr>
            <a:cxnSpLocks/>
          </p:cNvCxnSpPr>
          <p:nvPr/>
        </p:nvCxnSpPr>
        <p:spPr>
          <a:xfrm flipV="1">
            <a:off x="2772418" y="1944109"/>
            <a:ext cx="1361568" cy="1436173"/>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pic>
        <p:nvPicPr>
          <p:cNvPr id="27" name="583eea9dc623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28482" y="-6624606"/>
            <a:ext cx="6148966" cy="6148979"/>
          </a:xfrm>
          <a:prstGeom prst="rect">
            <a:avLst/>
          </a:prstGeom>
        </p:spPr>
      </p:pic>
    </p:spTree>
  </p:cSld>
  <p:clrMapOvr>
    <a:masterClrMapping/>
  </p:clrMapOvr>
  <p:transition spd="slow" advTm="635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childTnLst>
                          </p:cTn>
                        </p:par>
                        <p:par>
                          <p:cTn id="17" fill="hold">
                            <p:stCondLst>
                              <p:cond delay="135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par>
                          <p:cTn id="21" fill="hold">
                            <p:stCondLst>
                              <p:cond delay="18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9"/>
                                        </p:tgtEl>
                                        <p:attrNameLst>
                                          <p:attrName>ppt_y</p:attrName>
                                        </p:attrNameLst>
                                      </p:cBhvr>
                                      <p:tavLst>
                                        <p:tav tm="0">
                                          <p:val>
                                            <p:strVal val="#ppt_y"/>
                                          </p:val>
                                        </p:tav>
                                        <p:tav tm="100000">
                                          <p:val>
                                            <p:strVal val="#ppt_y"/>
                                          </p:val>
                                        </p:tav>
                                      </p:tavLst>
                                    </p:anim>
                                    <p:anim calcmode="lin" valueType="num">
                                      <p:cBhvr>
                                        <p:cTn id="26"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9"/>
                                        </p:tgtEl>
                                      </p:cBhvr>
                                    </p:animEffect>
                                  </p:childTnLst>
                                </p:cTn>
                              </p:par>
                            </p:childTnLst>
                          </p:cTn>
                        </p:par>
                        <p:par>
                          <p:cTn id="29" fill="hold">
                            <p:stCondLst>
                              <p:cond delay="370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19"/>
                                        </p:tgtEl>
                                      </p:cBhvr>
                                    </p:animEffect>
                                    <p:animScale>
                                      <p:cBhvr>
                                        <p:cTn id="32" dur="250" autoRev="1" fill="hold"/>
                                        <p:tgtEl>
                                          <p:spTgt spid="19"/>
                                        </p:tgtEl>
                                      </p:cBhvr>
                                      <p:by x="105000" y="105000"/>
                                    </p:animScale>
                                  </p:childTnLst>
                                </p:cTn>
                              </p:par>
                            </p:childTnLst>
                          </p:cTn>
                        </p:par>
                        <p:par>
                          <p:cTn id="33" fill="hold">
                            <p:stCondLst>
                              <p:cond delay="4200"/>
                            </p:stCondLst>
                            <p:childTnLst>
                              <p:par>
                                <p:cTn id="34" presetID="42"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childTnLst>
                          </p:cTn>
                        </p:par>
                        <p:par>
                          <p:cTn id="39" fill="hold">
                            <p:stCondLst>
                              <p:cond delay="5200"/>
                            </p:stCondLst>
                            <p:childTnLst>
                              <p:par>
                                <p:cTn id="40" presetID="22" presetClass="entr" presetSubtype="8"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200"/>
                                        <p:tgtEl>
                                          <p:spTgt spid="21"/>
                                        </p:tgtEl>
                                      </p:cBhvr>
                                    </p:animEffect>
                                  </p:childTnLst>
                                </p:cTn>
                              </p:par>
                            </p:childTnLst>
                          </p:cTn>
                        </p:par>
                        <p:par>
                          <p:cTn id="43" fill="hold">
                            <p:stCondLst>
                              <p:cond delay="5400"/>
                            </p:stCondLst>
                            <p:childTnLst>
                              <p:par>
                                <p:cTn id="44" presetID="22" presetClass="entr" presetSubtype="8"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200"/>
                                        <p:tgtEl>
                                          <p:spTgt spid="5"/>
                                        </p:tgtEl>
                                      </p:cBhvr>
                                    </p:animEffect>
                                  </p:childTnLst>
                                </p:cTn>
                              </p:par>
                            </p:childTnLst>
                          </p:cTn>
                        </p:par>
                        <p:par>
                          <p:cTn id="47" fill="hold">
                            <p:stCondLst>
                              <p:cond delay="5600"/>
                            </p:stCondLst>
                            <p:childTnLst>
                              <p:par>
                                <p:cTn id="48" presetID="22" presetClass="entr" presetSubtype="8"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200"/>
                                        <p:tgtEl>
                                          <p:spTgt spid="8"/>
                                        </p:tgtEl>
                                      </p:cBhvr>
                                    </p:animEffect>
                                  </p:childTnLst>
                                </p:cTn>
                              </p:par>
                            </p:childTnLst>
                          </p:cTn>
                        </p:par>
                        <p:par>
                          <p:cTn id="51" fill="hold">
                            <p:stCondLst>
                              <p:cond delay="5800"/>
                            </p:stCondLst>
                            <p:childTnLst>
                              <p:par>
                                <p:cTn id="52" presetID="22" presetClass="entr" presetSubtype="8"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5" repeatCount="indefinite" fill="hold" display="0">
                  <p:stCondLst>
                    <p:cond delay="indefinite"/>
                  </p:stCondLst>
                  <p:endCondLst>
                    <p:cond evt="onStopAudio" delay="0">
                      <p:tgtEl>
                        <p:sldTgt/>
                      </p:tgtEl>
                    </p:cond>
                  </p:endCondLst>
                </p:cTn>
                <p:tgtEl>
                  <p:spTgt spid="27"/>
                </p:tgtEl>
              </p:cMediaNode>
            </p:audio>
          </p:childTnLst>
        </p:cTn>
      </p:par>
    </p:tnLst>
    <p:bldLst>
      <p:bldP spid="2" grpId="0" animBg="1"/>
      <p:bldP spid="3" grpId="0"/>
      <p:bldP spid="3" grpId="1"/>
      <p:bldP spid="19" grpId="0"/>
      <p:bldP spid="19" grpId="1"/>
      <p:bldP spid="20" grpId="0"/>
    </p:bldLst>
  </p:timing>
  <p:extLst>
    <p:ext uri="{E180D4A7-C9FB-4DFB-919C-405C955672EB}">
      <p14:showEvtLst xmlns:p14="http://schemas.microsoft.com/office/powerpoint/2010/main">
        <p14:playEvt time="105" objId="2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443609" cy="1168948"/>
            <a:chOff x="-107822" y="59105"/>
            <a:chExt cx="2443609"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2</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1723549"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项目进展情况</a:t>
              </a:r>
            </a:p>
          </p:txBody>
        </p:sp>
      </p:grpSp>
      <p:sp>
        <p:nvSpPr>
          <p:cNvPr id="7" name="TextBox 50"/>
          <p:cNvSpPr txBox="1"/>
          <p:nvPr/>
        </p:nvSpPr>
        <p:spPr>
          <a:xfrm>
            <a:off x="666242" y="1124534"/>
            <a:ext cx="5418452" cy="1005743"/>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截至</a:t>
            </a:r>
            <a:r>
              <a:rPr lang="en-US" altLang="zh-CN" sz="1200" dirty="0">
                <a:latin typeface="微软雅黑" panose="020B0503020204020204" pitchFamily="34" charset="-122"/>
                <a:ea typeface="微软雅黑" panose="020B0503020204020204" pitchFamily="34" charset="-122"/>
                <a:cs typeface="Lato Light"/>
              </a:rPr>
              <a:t>2023</a:t>
            </a:r>
            <a:r>
              <a:rPr lang="zh-CN" altLang="en-US" sz="1200" dirty="0">
                <a:latin typeface="微软雅黑" panose="020B0503020204020204" pitchFamily="34" charset="-122"/>
                <a:ea typeface="微软雅黑" panose="020B0503020204020204" pitchFamily="34" charset="-122"/>
                <a:cs typeface="Lato Light"/>
              </a:rPr>
              <a:t>年</a:t>
            </a:r>
            <a:r>
              <a:rPr lang="en-US" altLang="zh-CN" sz="1200" dirty="0">
                <a:latin typeface="微软雅黑" panose="020B0503020204020204" pitchFamily="34" charset="-122"/>
                <a:ea typeface="微软雅黑" panose="020B0503020204020204" pitchFamily="34" charset="-122"/>
                <a:cs typeface="Lato Light"/>
              </a:rPr>
              <a:t>10</a:t>
            </a:r>
            <a:r>
              <a:rPr lang="zh-CN" altLang="en-US" sz="1200" dirty="0">
                <a:latin typeface="微软雅黑" panose="020B0503020204020204" pitchFamily="34" charset="-122"/>
                <a:ea typeface="微软雅黑" panose="020B0503020204020204" pitchFamily="34" charset="-122"/>
                <a:cs typeface="Lato Light"/>
              </a:rPr>
              <a:t>月底，项目组完成了机器人手势识别模块的开发。</a:t>
            </a:r>
            <a:endParaRPr lang="en-US" altLang="zh-CN" sz="1200" dirty="0">
              <a:latin typeface="微软雅黑" panose="020B0503020204020204" pitchFamily="34" charset="-122"/>
              <a:ea typeface="微软雅黑" panose="020B0503020204020204" pitchFamily="34" charset="-122"/>
              <a:cs typeface="Lato Light"/>
            </a:endParaRPr>
          </a:p>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该模块使机器人能够具备手势识别的能力。该模块基于</a:t>
            </a:r>
            <a:r>
              <a:rPr lang="en-US" altLang="zh-CN" sz="1200" dirty="0">
                <a:latin typeface="微软雅黑" panose="020B0503020204020204" pitchFamily="34" charset="-122"/>
                <a:ea typeface="微软雅黑" panose="020B0503020204020204" pitchFamily="34" charset="-122"/>
                <a:cs typeface="Lato Light"/>
              </a:rPr>
              <a:t>RGB-D</a:t>
            </a:r>
            <a:r>
              <a:rPr lang="zh-CN" altLang="en-US" sz="1200" dirty="0">
                <a:latin typeface="微软雅黑" panose="020B0503020204020204" pitchFamily="34" charset="-122"/>
                <a:ea typeface="微软雅黑" panose="020B0503020204020204" pitchFamily="34" charset="-122"/>
                <a:cs typeface="Lato Light"/>
              </a:rPr>
              <a:t>数据设计，结合彩色和深度信息来确定并识别手势，其检测流程如右图所示。</a:t>
            </a:r>
            <a:endParaRPr lang="en-US" altLang="zh-CN" sz="1200" dirty="0">
              <a:latin typeface="微软雅黑" panose="020B0503020204020204" pitchFamily="34" charset="-122"/>
              <a:ea typeface="微软雅黑" panose="020B0503020204020204" pitchFamily="34" charset="-122"/>
              <a:cs typeface="Lato Light"/>
            </a:endParaRPr>
          </a:p>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其中，所使用的</a:t>
            </a:r>
            <a:r>
              <a:rPr lang="en-US" altLang="zh-CN" sz="1200" dirty="0">
                <a:latin typeface="微软雅黑" panose="020B0503020204020204" pitchFamily="34" charset="-122"/>
                <a:ea typeface="微软雅黑" panose="020B0503020204020204" pitchFamily="34" charset="-122"/>
                <a:cs typeface="Lato Light"/>
              </a:rPr>
              <a:t>YOLOv7</a:t>
            </a:r>
            <a:r>
              <a:rPr lang="zh-CN" altLang="en-US" sz="1200" dirty="0">
                <a:latin typeface="微软雅黑" panose="020B0503020204020204" pitchFamily="34" charset="-122"/>
                <a:ea typeface="微软雅黑" panose="020B0503020204020204" pitchFamily="34" charset="-122"/>
                <a:cs typeface="Lato Light"/>
              </a:rPr>
              <a:t>手势识别模型识别结果和训练结果如下图所示。</a:t>
            </a:r>
            <a:endParaRPr lang="en-US" altLang="zh-CN" sz="1200" dirty="0">
              <a:latin typeface="微软雅黑" panose="020B0503020204020204" pitchFamily="34" charset="-122"/>
              <a:ea typeface="微软雅黑" panose="020B0503020204020204" pitchFamily="34" charset="-122"/>
              <a:cs typeface="Lato Light"/>
            </a:endParaRPr>
          </a:p>
        </p:txBody>
      </p:sp>
      <p:pic>
        <p:nvPicPr>
          <p:cNvPr id="5122" name="Picture 2" descr="手势识别模块"/>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4026" y="425895"/>
            <a:ext cx="1239018" cy="355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34" descr="test_batch0_pr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250" y="2160126"/>
            <a:ext cx="2678814" cy="204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35" descr="resul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2478" y="2448150"/>
            <a:ext cx="2872148" cy="143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50"/>
          <p:cNvSpPr txBox="1"/>
          <p:nvPr/>
        </p:nvSpPr>
        <p:spPr>
          <a:xfrm>
            <a:off x="6371154" y="3984638"/>
            <a:ext cx="1584762" cy="220143"/>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机器人手势识别流程图</a:t>
            </a:r>
            <a:endParaRPr lang="en-US" sz="900" b="1" dirty="0">
              <a:latin typeface="微软雅黑" panose="020B0503020204020204" pitchFamily="34" charset="-122"/>
              <a:ea typeface="微软雅黑" panose="020B0503020204020204" pitchFamily="34" charset="-122"/>
              <a:cs typeface="Lato Light"/>
            </a:endParaRPr>
          </a:p>
        </p:txBody>
      </p:sp>
      <p:sp>
        <p:nvSpPr>
          <p:cNvPr id="16" name="TextBox 50"/>
          <p:cNvSpPr txBox="1"/>
          <p:nvPr/>
        </p:nvSpPr>
        <p:spPr>
          <a:xfrm>
            <a:off x="2196370" y="4234630"/>
            <a:ext cx="2880240" cy="234249"/>
          </a:xfrm>
          <a:prstGeom prst="rect">
            <a:avLst/>
          </a:prstGeom>
          <a:noFill/>
        </p:spPr>
        <p:txBody>
          <a:bodyPr wrap="square" lIns="67391" tIns="33696" rIns="67391" bIns="33696" rtlCol="0">
            <a:spAutoFit/>
          </a:bodyPr>
          <a:lstStyle/>
          <a:p>
            <a:pPr algn="ctr">
              <a:lnSpc>
                <a:spcPct val="120000"/>
              </a:lnSpc>
            </a:pPr>
            <a:r>
              <a:rPr lang="en-US" altLang="zh-CN" sz="900" b="1" dirty="0">
                <a:latin typeface="微软雅黑" panose="020B0503020204020204" pitchFamily="34" charset="-122"/>
                <a:ea typeface="微软雅黑" panose="020B0503020204020204" pitchFamily="34" charset="-122"/>
                <a:cs typeface="Lato Light"/>
              </a:rPr>
              <a:t>YOLOv7</a:t>
            </a:r>
            <a:r>
              <a:rPr lang="zh-CN" altLang="en-US" sz="900" b="1" dirty="0">
                <a:latin typeface="微软雅黑" panose="020B0503020204020204" pitchFamily="34" charset="-122"/>
                <a:ea typeface="微软雅黑" panose="020B0503020204020204" pitchFamily="34" charset="-122"/>
                <a:cs typeface="Lato Light"/>
              </a:rPr>
              <a:t>手势识别模型识别结果和训练结果</a:t>
            </a:r>
            <a:endParaRPr lang="en-US" sz="900" b="1" dirty="0">
              <a:latin typeface="微软雅黑" panose="020B0503020204020204" pitchFamily="34" charset="-122"/>
              <a:ea typeface="微软雅黑" panose="020B0503020204020204" pitchFamily="34" charset="-122"/>
              <a:cs typeface="Lato Light"/>
            </a:endParaRPr>
          </a:p>
        </p:txBody>
      </p:sp>
    </p:spTree>
    <p:extLst>
      <p:ext uri="{BB962C8B-B14F-4D97-AF65-F5344CB8AC3E}">
        <p14:creationId xmlns:p14="http://schemas.microsoft.com/office/powerpoint/2010/main" val="626448372"/>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443609" cy="1168948"/>
            <a:chOff x="-107822" y="59105"/>
            <a:chExt cx="2443609"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2</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1723549"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项目进展情况</a:t>
              </a:r>
            </a:p>
          </p:txBody>
        </p:sp>
      </p:grpSp>
      <p:sp>
        <p:nvSpPr>
          <p:cNvPr id="7" name="TextBox 50"/>
          <p:cNvSpPr txBox="1"/>
          <p:nvPr/>
        </p:nvSpPr>
        <p:spPr>
          <a:xfrm>
            <a:off x="666242" y="1124534"/>
            <a:ext cx="3618302" cy="758496"/>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截至</a:t>
            </a:r>
            <a:r>
              <a:rPr lang="en-US" altLang="zh-CN" sz="1200" dirty="0">
                <a:latin typeface="微软雅黑" panose="020B0503020204020204" pitchFamily="34" charset="-122"/>
                <a:ea typeface="微软雅黑" panose="020B0503020204020204" pitchFamily="34" charset="-122"/>
                <a:cs typeface="Lato Light"/>
              </a:rPr>
              <a:t>2023</a:t>
            </a:r>
            <a:r>
              <a:rPr lang="zh-CN" altLang="en-US" sz="1200" dirty="0">
                <a:latin typeface="微软雅黑" panose="020B0503020204020204" pitchFamily="34" charset="-122"/>
                <a:ea typeface="微软雅黑" panose="020B0503020204020204" pitchFamily="34" charset="-122"/>
                <a:cs typeface="Lato Light"/>
              </a:rPr>
              <a:t>年</a:t>
            </a:r>
            <a:r>
              <a:rPr lang="en-US" altLang="zh-CN" sz="1200" dirty="0">
                <a:latin typeface="微软雅黑" panose="020B0503020204020204" pitchFamily="34" charset="-122"/>
                <a:ea typeface="微软雅黑" panose="020B0503020204020204" pitchFamily="34" charset="-122"/>
                <a:cs typeface="Lato Light"/>
              </a:rPr>
              <a:t>11</a:t>
            </a:r>
            <a:r>
              <a:rPr lang="zh-CN" altLang="en-US" sz="1200" dirty="0">
                <a:latin typeface="微软雅黑" panose="020B0503020204020204" pitchFamily="34" charset="-122"/>
                <a:ea typeface="微软雅黑" panose="020B0503020204020204" pitchFamily="34" charset="-122"/>
                <a:cs typeface="Lato Light"/>
              </a:rPr>
              <a:t>月，项目组完成了通信模块的开发。</a:t>
            </a:r>
            <a:endParaRPr lang="en-US" altLang="zh-CN" sz="1200" dirty="0">
              <a:latin typeface="微软雅黑" panose="020B0503020204020204" pitchFamily="34" charset="-122"/>
              <a:ea typeface="微软雅黑" panose="020B0503020204020204" pitchFamily="34" charset="-122"/>
              <a:cs typeface="Lato Light"/>
            </a:endParaRPr>
          </a:p>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通信模块分为机器人端通信模块和服务器端通信模块，其结构示意图如图</a:t>
            </a:r>
            <a:r>
              <a:rPr lang="en-US" altLang="zh-CN" sz="1200" dirty="0">
                <a:latin typeface="微软雅黑" panose="020B0503020204020204" pitchFamily="34" charset="-122"/>
                <a:ea typeface="微软雅黑" panose="020B0503020204020204" pitchFamily="34" charset="-122"/>
                <a:cs typeface="Lato Light"/>
              </a:rPr>
              <a:t>4</a:t>
            </a:r>
            <a:r>
              <a:rPr lang="zh-CN" altLang="en-US" sz="1200" dirty="0">
                <a:latin typeface="微软雅黑" panose="020B0503020204020204" pitchFamily="34" charset="-122"/>
                <a:ea typeface="微软雅黑" panose="020B0503020204020204" pitchFamily="34" charset="-122"/>
                <a:cs typeface="Lato Light"/>
              </a:rPr>
              <a:t>所示。</a:t>
            </a:r>
            <a:endParaRPr lang="en-US" altLang="zh-CN" sz="1200" dirty="0">
              <a:latin typeface="微软雅黑" panose="020B0503020204020204" pitchFamily="34" charset="-122"/>
              <a:ea typeface="微软雅黑" panose="020B0503020204020204" pitchFamily="34" charset="-122"/>
              <a:cs typeface="Lato Light"/>
            </a:endParaRPr>
          </a:p>
        </p:txBody>
      </p:sp>
      <p:pic>
        <p:nvPicPr>
          <p:cNvPr id="6146" name="Picture 2" descr="通信模块"/>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568" y="936024"/>
            <a:ext cx="3414919" cy="302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0"/>
          <p:cNvSpPr txBox="1"/>
          <p:nvPr/>
        </p:nvSpPr>
        <p:spPr>
          <a:xfrm>
            <a:off x="5453268" y="3991275"/>
            <a:ext cx="1653518" cy="220143"/>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通信模块结构示意图</a:t>
            </a:r>
            <a:endParaRPr lang="en-US" sz="900" b="1" dirty="0">
              <a:latin typeface="微软雅黑" panose="020B0503020204020204" pitchFamily="34" charset="-122"/>
              <a:ea typeface="微软雅黑" panose="020B0503020204020204" pitchFamily="34" charset="-122"/>
              <a:cs typeface="Lato Light"/>
            </a:endParaRPr>
          </a:p>
        </p:txBody>
      </p:sp>
    </p:spTree>
    <p:extLst>
      <p:ext uri="{BB962C8B-B14F-4D97-AF65-F5344CB8AC3E}">
        <p14:creationId xmlns:p14="http://schemas.microsoft.com/office/powerpoint/2010/main" val="67746022"/>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443609" cy="1168948"/>
            <a:chOff x="-107822" y="59105"/>
            <a:chExt cx="2443609"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2</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1723549"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项目进展情况</a:t>
              </a:r>
            </a:p>
          </p:txBody>
        </p:sp>
      </p:grpSp>
      <p:sp>
        <p:nvSpPr>
          <p:cNvPr id="7" name="TextBox 50"/>
          <p:cNvSpPr txBox="1"/>
          <p:nvPr/>
        </p:nvSpPr>
        <p:spPr>
          <a:xfrm>
            <a:off x="666242" y="1124534"/>
            <a:ext cx="5418452" cy="1005743"/>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截至</a:t>
            </a:r>
            <a:r>
              <a:rPr lang="en-US" altLang="zh-CN" sz="1200" dirty="0">
                <a:latin typeface="微软雅黑" panose="020B0503020204020204" pitchFamily="34" charset="-122"/>
                <a:ea typeface="微软雅黑" panose="020B0503020204020204" pitchFamily="34" charset="-122"/>
                <a:cs typeface="Lato Light"/>
              </a:rPr>
              <a:t>2024</a:t>
            </a:r>
            <a:r>
              <a:rPr lang="zh-CN" altLang="en-US" sz="1200" dirty="0">
                <a:latin typeface="微软雅黑" panose="020B0503020204020204" pitchFamily="34" charset="-122"/>
                <a:ea typeface="微软雅黑" panose="020B0503020204020204" pitchFamily="34" charset="-122"/>
                <a:cs typeface="Lato Light"/>
              </a:rPr>
              <a:t>年</a:t>
            </a:r>
            <a:r>
              <a:rPr lang="en-US" altLang="zh-CN" sz="1200" dirty="0">
                <a:latin typeface="微软雅黑" panose="020B0503020204020204" pitchFamily="34" charset="-122"/>
                <a:ea typeface="微软雅黑" panose="020B0503020204020204" pitchFamily="34" charset="-122"/>
                <a:cs typeface="Lato Light"/>
              </a:rPr>
              <a:t>1</a:t>
            </a:r>
            <a:r>
              <a:rPr lang="zh-CN" altLang="en-US" sz="1200" dirty="0">
                <a:latin typeface="微软雅黑" panose="020B0503020204020204" pitchFamily="34" charset="-122"/>
                <a:ea typeface="微软雅黑" panose="020B0503020204020204" pitchFamily="34" charset="-122"/>
                <a:cs typeface="Lato Light"/>
              </a:rPr>
              <a:t>月，项目组完成了服务端车牌</a:t>
            </a:r>
            <a:r>
              <a:rPr lang="en-US" altLang="zh-CN" sz="1200" dirty="0">
                <a:latin typeface="微软雅黑" panose="020B0503020204020204" pitchFamily="34" charset="-122"/>
                <a:ea typeface="微软雅黑" panose="020B0503020204020204" pitchFamily="34" charset="-122"/>
                <a:cs typeface="Lato Light"/>
              </a:rPr>
              <a:t>-</a:t>
            </a:r>
            <a:r>
              <a:rPr lang="zh-CN" altLang="en-US" sz="1200" dirty="0">
                <a:latin typeface="微软雅黑" panose="020B0503020204020204" pitchFamily="34" charset="-122"/>
                <a:ea typeface="微软雅黑" panose="020B0503020204020204" pitchFamily="34" charset="-122"/>
                <a:cs typeface="Lato Light"/>
              </a:rPr>
              <a:t>车位匹配模块的开发。</a:t>
            </a:r>
            <a:endParaRPr lang="en-US" altLang="zh-CN" sz="1200" dirty="0">
              <a:latin typeface="微软雅黑" panose="020B0503020204020204" pitchFamily="34" charset="-122"/>
              <a:ea typeface="微软雅黑" panose="020B0503020204020204" pitchFamily="34" charset="-122"/>
              <a:cs typeface="Lato Light"/>
            </a:endParaRPr>
          </a:p>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车牌</a:t>
            </a:r>
            <a:r>
              <a:rPr lang="en-US" altLang="zh-CN" sz="1200" dirty="0">
                <a:latin typeface="微软雅黑" panose="020B0503020204020204" pitchFamily="34" charset="-122"/>
                <a:ea typeface="微软雅黑" panose="020B0503020204020204" pitchFamily="34" charset="-122"/>
                <a:cs typeface="Lato Light"/>
              </a:rPr>
              <a:t>-</a:t>
            </a:r>
            <a:r>
              <a:rPr lang="zh-CN" altLang="en-US" sz="1200" dirty="0">
                <a:latin typeface="微软雅黑" panose="020B0503020204020204" pitchFamily="34" charset="-122"/>
                <a:ea typeface="微软雅黑" panose="020B0503020204020204" pitchFamily="34" charset="-122"/>
                <a:cs typeface="Lato Light"/>
              </a:rPr>
              <a:t>车位匹配模块通过获取摄像头中的图像来实时追踪停车位上的车牌并识别，该功能流程图如右图所示。</a:t>
            </a:r>
            <a:endParaRPr lang="en-US" altLang="zh-CN" sz="1200" dirty="0">
              <a:latin typeface="微软雅黑" panose="020B0503020204020204" pitchFamily="34" charset="-122"/>
              <a:ea typeface="微软雅黑" panose="020B0503020204020204" pitchFamily="34" charset="-122"/>
              <a:cs typeface="Lato Light"/>
            </a:endParaRPr>
          </a:p>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该模块所使用的</a:t>
            </a:r>
            <a:r>
              <a:rPr lang="en-US" altLang="zh-CN" sz="1200" dirty="0">
                <a:latin typeface="微软雅黑" panose="020B0503020204020204" pitchFamily="34" charset="-122"/>
                <a:ea typeface="微软雅黑" panose="020B0503020204020204" pitchFamily="34" charset="-122"/>
                <a:cs typeface="Lato Light"/>
              </a:rPr>
              <a:t>YOLOv7</a:t>
            </a:r>
            <a:r>
              <a:rPr lang="zh-CN" altLang="en-US" sz="1200" dirty="0">
                <a:latin typeface="微软雅黑" panose="020B0503020204020204" pitchFamily="34" charset="-122"/>
                <a:ea typeface="微软雅黑" panose="020B0503020204020204" pitchFamily="34" charset="-122"/>
                <a:cs typeface="Lato Light"/>
              </a:rPr>
              <a:t>车牌识别模型识别结果和训练结果如下图所示。</a:t>
            </a:r>
            <a:endParaRPr lang="en-US" altLang="zh-CN" sz="1200" dirty="0">
              <a:latin typeface="微软雅黑" panose="020B0503020204020204" pitchFamily="34" charset="-122"/>
              <a:ea typeface="微软雅黑" panose="020B0503020204020204" pitchFamily="34" charset="-122"/>
              <a:cs typeface="Lato Light"/>
            </a:endParaRPr>
          </a:p>
        </p:txBody>
      </p:sp>
      <p:pic>
        <p:nvPicPr>
          <p:cNvPr id="7170" name="Picture 2" descr="车牌-车位匹配模块"/>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12" y="643578"/>
            <a:ext cx="2032206" cy="340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0"/>
          <p:cNvSpPr txBox="1"/>
          <p:nvPr/>
        </p:nvSpPr>
        <p:spPr>
          <a:xfrm>
            <a:off x="6490056" y="4046900"/>
            <a:ext cx="1653518" cy="220143"/>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车牌</a:t>
            </a:r>
            <a:r>
              <a:rPr lang="en-US" altLang="zh-CN" sz="900" b="1" dirty="0">
                <a:latin typeface="微软雅黑" panose="020B0503020204020204" pitchFamily="34" charset="-122"/>
                <a:ea typeface="微软雅黑" panose="020B0503020204020204" pitchFamily="34" charset="-122"/>
                <a:cs typeface="Lato Light"/>
              </a:rPr>
              <a:t>-</a:t>
            </a:r>
            <a:r>
              <a:rPr lang="zh-CN" altLang="en-US" sz="900" b="1" dirty="0">
                <a:latin typeface="微软雅黑" panose="020B0503020204020204" pitchFamily="34" charset="-122"/>
                <a:ea typeface="微软雅黑" panose="020B0503020204020204" pitchFamily="34" charset="-122"/>
                <a:cs typeface="Lato Light"/>
              </a:rPr>
              <a:t>车位匹配流程图</a:t>
            </a:r>
            <a:endParaRPr lang="en-US" sz="900" b="1" dirty="0">
              <a:latin typeface="微软雅黑" panose="020B0503020204020204" pitchFamily="34" charset="-122"/>
              <a:ea typeface="微软雅黑" panose="020B0503020204020204" pitchFamily="34" charset="-122"/>
              <a:cs typeface="Lato Light"/>
            </a:endParaRPr>
          </a:p>
        </p:txBody>
      </p:sp>
      <p:pic>
        <p:nvPicPr>
          <p:cNvPr id="7172" name="图片 30" descr="resul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2517" y="2742277"/>
            <a:ext cx="2869057" cy="143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50"/>
          <p:cNvSpPr txBox="1"/>
          <p:nvPr/>
        </p:nvSpPr>
        <p:spPr>
          <a:xfrm>
            <a:off x="2196370" y="4234630"/>
            <a:ext cx="2880240" cy="234249"/>
          </a:xfrm>
          <a:prstGeom prst="rect">
            <a:avLst/>
          </a:prstGeom>
          <a:noFill/>
        </p:spPr>
        <p:txBody>
          <a:bodyPr wrap="square" lIns="67391" tIns="33696" rIns="67391" bIns="33696" rtlCol="0">
            <a:spAutoFit/>
          </a:bodyPr>
          <a:lstStyle/>
          <a:p>
            <a:pPr algn="ctr">
              <a:lnSpc>
                <a:spcPct val="120000"/>
              </a:lnSpc>
            </a:pPr>
            <a:r>
              <a:rPr lang="en-US" altLang="zh-CN" sz="900" b="1" dirty="0">
                <a:latin typeface="微软雅黑" panose="020B0503020204020204" pitchFamily="34" charset="-122"/>
                <a:ea typeface="微软雅黑" panose="020B0503020204020204" pitchFamily="34" charset="-122"/>
                <a:cs typeface="Lato Light"/>
              </a:rPr>
              <a:t>YOLOv7</a:t>
            </a:r>
            <a:r>
              <a:rPr lang="zh-CN" altLang="en-US" sz="900" b="1" dirty="0">
                <a:latin typeface="微软雅黑" panose="020B0503020204020204" pitchFamily="34" charset="-122"/>
                <a:ea typeface="微软雅黑" panose="020B0503020204020204" pitchFamily="34" charset="-122"/>
                <a:cs typeface="Lato Light"/>
              </a:rPr>
              <a:t>车牌识别模型识别结果和训练结果</a:t>
            </a:r>
            <a:endParaRPr lang="en-US" sz="900" b="1" dirty="0">
              <a:latin typeface="微软雅黑" panose="020B0503020204020204" pitchFamily="34" charset="-122"/>
              <a:ea typeface="微软雅黑" panose="020B0503020204020204" pitchFamily="34" charset="-122"/>
              <a:cs typeface="Lato Light"/>
            </a:endParaRPr>
          </a:p>
        </p:txBody>
      </p:sp>
    </p:spTree>
    <p:extLst>
      <p:ext uri="{BB962C8B-B14F-4D97-AF65-F5344CB8AC3E}">
        <p14:creationId xmlns:p14="http://schemas.microsoft.com/office/powerpoint/2010/main" val="1670770241"/>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443609" cy="1168948"/>
            <a:chOff x="-107822" y="59105"/>
            <a:chExt cx="2443609"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2</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1723549"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项目进展情况</a:t>
              </a:r>
            </a:p>
          </p:txBody>
        </p:sp>
      </p:grpSp>
      <p:sp>
        <p:nvSpPr>
          <p:cNvPr id="7" name="TextBox 50"/>
          <p:cNvSpPr txBox="1"/>
          <p:nvPr/>
        </p:nvSpPr>
        <p:spPr>
          <a:xfrm>
            <a:off x="666243" y="772158"/>
            <a:ext cx="7506626" cy="511248"/>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截至</a:t>
            </a:r>
            <a:r>
              <a:rPr lang="en-US" altLang="zh-CN" sz="1200" dirty="0">
                <a:latin typeface="微软雅黑" panose="020B0503020204020204" pitchFamily="34" charset="-122"/>
                <a:ea typeface="微软雅黑" panose="020B0503020204020204" pitchFamily="34" charset="-122"/>
                <a:cs typeface="Lato Light"/>
              </a:rPr>
              <a:t>2024</a:t>
            </a:r>
            <a:r>
              <a:rPr lang="zh-CN" altLang="en-US" sz="1200" dirty="0">
                <a:latin typeface="微软雅黑" panose="020B0503020204020204" pitchFamily="34" charset="-122"/>
                <a:ea typeface="微软雅黑" panose="020B0503020204020204" pitchFamily="34" charset="-122"/>
                <a:cs typeface="Lato Light"/>
              </a:rPr>
              <a:t>年</a:t>
            </a:r>
            <a:r>
              <a:rPr lang="en-US" altLang="zh-CN" sz="1200" dirty="0">
                <a:latin typeface="微软雅黑" panose="020B0503020204020204" pitchFamily="34" charset="-122"/>
                <a:ea typeface="微软雅黑" panose="020B0503020204020204" pitchFamily="34" charset="-122"/>
                <a:cs typeface="Lato Light"/>
              </a:rPr>
              <a:t>3</a:t>
            </a:r>
            <a:r>
              <a:rPr lang="zh-CN" altLang="en-US" sz="1200" dirty="0">
                <a:latin typeface="微软雅黑" panose="020B0503020204020204" pitchFamily="34" charset="-122"/>
                <a:ea typeface="微软雅黑" panose="020B0503020204020204" pitchFamily="34" charset="-122"/>
                <a:cs typeface="Lato Light"/>
              </a:rPr>
              <a:t>月，项目组完成了服务器管理模块开发的开发。服务器管理模块为管理员提供了一个配置寻车机器人系统的一个可视化操作界面，其界面如下图所示。</a:t>
            </a:r>
            <a:endParaRPr lang="en-US" altLang="zh-CN" sz="1200" dirty="0">
              <a:latin typeface="微软雅黑" panose="020B0503020204020204" pitchFamily="34" charset="-122"/>
              <a:ea typeface="微软雅黑" panose="020B0503020204020204" pitchFamily="34" charset="-122"/>
              <a:cs typeface="Lato Light"/>
            </a:endParaRPr>
          </a:p>
        </p:txBody>
      </p:sp>
      <p:pic>
        <p:nvPicPr>
          <p:cNvPr id="8194" name="图片 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250" y="1283406"/>
            <a:ext cx="3588463" cy="178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249" y="3096204"/>
            <a:ext cx="3588463" cy="178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4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6317" y="1283406"/>
            <a:ext cx="3588463" cy="178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图片 4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6316" y="3096204"/>
            <a:ext cx="3588463" cy="178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8746873"/>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4304" y="720006"/>
            <a:ext cx="1146230" cy="3154710"/>
          </a:xfrm>
          <a:prstGeom prst="rect">
            <a:avLst/>
          </a:prstGeom>
          <a:noFill/>
        </p:spPr>
        <p:txBody>
          <a:bodyPr vert="horz" wrap="square" rtlCol="0">
            <a:spAutoFit/>
          </a:bodyPr>
          <a:lstStyle/>
          <a:p>
            <a:pPr lvl="1"/>
            <a:r>
              <a:rPr lang="en-US" altLang="zh-CN" sz="19900" dirty="0">
                <a:solidFill>
                  <a:srgbClr val="1357AE"/>
                </a:solidFill>
                <a:latin typeface="方正兰亭准黑_GBK" panose="02000000000000000000" pitchFamily="2" charset="-122"/>
                <a:ea typeface="方正兰亭准黑_GBK" panose="02000000000000000000" pitchFamily="2" charset="-122"/>
              </a:rPr>
              <a:t>3</a:t>
            </a:r>
            <a:endParaRPr lang="zh-CN" altLang="en-US" sz="19900" dirty="0">
              <a:solidFill>
                <a:srgbClr val="1357AE"/>
              </a:solidFill>
              <a:latin typeface="方正兰亭准黑_GBK" panose="02000000000000000000" pitchFamily="2" charset="-122"/>
              <a:ea typeface="方正兰亭准黑_GBK" panose="02000000000000000000"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2311566" y="2011984"/>
            <a:ext cx="2935958" cy="1560736"/>
          </a:xfrm>
          <a:prstGeom prst="rect">
            <a:avLst/>
          </a:prstGeom>
        </p:spPr>
      </p:pic>
      <p:cxnSp>
        <p:nvCxnSpPr>
          <p:cNvPr id="4" name="直接连接符 3"/>
          <p:cNvCxnSpPr>
            <a:cxnSpLocks/>
          </p:cNvCxnSpPr>
          <p:nvPr/>
        </p:nvCxnSpPr>
        <p:spPr>
          <a:xfrm flipV="1">
            <a:off x="2124364" y="1906684"/>
            <a:ext cx="1324175" cy="1765568"/>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636490" y="2016114"/>
            <a:ext cx="3262432" cy="1569660"/>
          </a:xfrm>
          <a:prstGeom prst="rect">
            <a:avLst/>
          </a:prstGeom>
          <a:noFill/>
        </p:spPr>
        <p:txBody>
          <a:bodyPr vert="horz" wrap="none" rtlCol="0">
            <a:spAutoFit/>
          </a:bodyPr>
          <a:lstStyle/>
          <a:p>
            <a:r>
              <a:rPr lang="zh-CN" altLang="en-US" sz="4800" dirty="0">
                <a:solidFill>
                  <a:srgbClr val="1357AE"/>
                </a:solidFill>
                <a:latin typeface="方正兰亭准黑_GBK" panose="02000000000000000000" pitchFamily="2" charset="-122"/>
                <a:ea typeface="方正兰亭准黑_GBK" panose="02000000000000000000" pitchFamily="2" charset="-122"/>
              </a:rPr>
              <a:t>项目所取得</a:t>
            </a:r>
            <a:endParaRPr lang="en-US" altLang="zh-CN" sz="4800" dirty="0">
              <a:solidFill>
                <a:srgbClr val="1357AE"/>
              </a:solidFill>
              <a:latin typeface="方正兰亭准黑_GBK" panose="02000000000000000000" pitchFamily="2" charset="-122"/>
              <a:ea typeface="方正兰亭准黑_GBK" panose="02000000000000000000" pitchFamily="2" charset="-122"/>
            </a:endParaRPr>
          </a:p>
          <a:p>
            <a:r>
              <a:rPr lang="zh-CN" altLang="en-US" sz="4800" dirty="0">
                <a:solidFill>
                  <a:srgbClr val="1357AE"/>
                </a:solidFill>
                <a:latin typeface="方正兰亭准黑_GBK" panose="02000000000000000000" pitchFamily="2" charset="-122"/>
                <a:ea typeface="方正兰亭准黑_GBK" panose="02000000000000000000" pitchFamily="2" charset="-122"/>
              </a:rPr>
              <a:t>的成就</a:t>
            </a:r>
          </a:p>
        </p:txBody>
      </p:sp>
    </p:spTree>
    <p:extLst>
      <p:ext uri="{BB962C8B-B14F-4D97-AF65-F5344CB8AC3E}">
        <p14:creationId xmlns:p14="http://schemas.microsoft.com/office/powerpoint/2010/main" val="2972943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00"/>
                                        <p:tgtEl>
                                          <p:spTgt spid="4"/>
                                        </p:tgtEl>
                                      </p:cBhvr>
                                    </p:animEffect>
                                  </p:childTnLst>
                                </p:cTn>
                              </p:par>
                            </p:childTnLst>
                          </p:cTn>
                        </p:par>
                        <p:par>
                          <p:cTn id="8" fill="hold">
                            <p:stCondLst>
                              <p:cond delay="2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2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childTnLst>
                          </p:cTn>
                        </p:par>
                        <p:par>
                          <p:cTn id="22" fill="hold">
                            <p:stCondLst>
                              <p:cond delay="205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5"/>
                                        </p:tgtEl>
                                      </p:cBhvr>
                                    </p:animEffect>
                                    <p:animScale>
                                      <p:cBhvr>
                                        <p:cTn id="25"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956570" cy="1168948"/>
            <a:chOff x="-107822" y="59105"/>
            <a:chExt cx="2956570"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3</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2236510"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项目所取得的成就</a:t>
              </a:r>
            </a:p>
          </p:txBody>
        </p:sp>
      </p:grpSp>
      <p:sp>
        <p:nvSpPr>
          <p:cNvPr id="15" name="TextBox 50"/>
          <p:cNvSpPr txBox="1"/>
          <p:nvPr/>
        </p:nvSpPr>
        <p:spPr>
          <a:xfrm>
            <a:off x="666243" y="772158"/>
            <a:ext cx="7506626" cy="270863"/>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本项目于</a:t>
            </a:r>
            <a:r>
              <a:rPr lang="en-US" altLang="zh-CN" sz="1200" dirty="0">
                <a:latin typeface="微软雅黑" panose="020B0503020204020204" pitchFamily="34" charset="-122"/>
                <a:ea typeface="微软雅黑" panose="020B0503020204020204" pitchFamily="34" charset="-122"/>
                <a:cs typeface="Lato Light"/>
              </a:rPr>
              <a:t>2023</a:t>
            </a:r>
            <a:r>
              <a:rPr lang="zh-CN" altLang="en-US" sz="1200" dirty="0">
                <a:latin typeface="微软雅黑" panose="020B0503020204020204" pitchFamily="34" charset="-122"/>
                <a:ea typeface="微软雅黑" panose="020B0503020204020204" pitchFamily="34" charset="-122"/>
                <a:cs typeface="Lato Light"/>
              </a:rPr>
              <a:t>年</a:t>
            </a:r>
            <a:r>
              <a:rPr lang="en-US" altLang="zh-CN" sz="1200" dirty="0">
                <a:latin typeface="微软雅黑" panose="020B0503020204020204" pitchFamily="34" charset="-122"/>
                <a:ea typeface="微软雅黑" panose="020B0503020204020204" pitchFamily="34" charset="-122"/>
                <a:cs typeface="Lato Light"/>
              </a:rPr>
              <a:t>8</a:t>
            </a:r>
            <a:r>
              <a:rPr lang="zh-CN" altLang="en-US" sz="1200" dirty="0">
                <a:latin typeface="微软雅黑" panose="020B0503020204020204" pitchFamily="34" charset="-122"/>
                <a:ea typeface="微软雅黑" panose="020B0503020204020204" pitchFamily="34" charset="-122"/>
                <a:cs typeface="Lato Light"/>
              </a:rPr>
              <a:t>月完成机器人组装，制作机器人实体一台，如下图所示。</a:t>
            </a:r>
            <a:endParaRPr lang="en-US" altLang="zh-CN" sz="1200" dirty="0">
              <a:latin typeface="微软雅黑" panose="020B0503020204020204" pitchFamily="34" charset="-122"/>
              <a:ea typeface="微软雅黑" panose="020B0503020204020204" pitchFamily="34" charset="-122"/>
              <a:cs typeface="Lato Light"/>
            </a:endParaRPr>
          </a:p>
        </p:txBody>
      </p:sp>
      <p:pic>
        <p:nvPicPr>
          <p:cNvPr id="16" name="Picture 4" descr="图片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5839" y="1152042"/>
            <a:ext cx="3287434" cy="316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50"/>
          <p:cNvSpPr txBox="1"/>
          <p:nvPr/>
        </p:nvSpPr>
        <p:spPr>
          <a:xfrm>
            <a:off x="3592797" y="4392312"/>
            <a:ext cx="1653518" cy="220143"/>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机器人实体</a:t>
            </a:r>
            <a:endParaRPr lang="en-US" sz="900" b="1" dirty="0">
              <a:latin typeface="微软雅黑" panose="020B0503020204020204" pitchFamily="34" charset="-122"/>
              <a:ea typeface="微软雅黑" panose="020B0503020204020204" pitchFamily="34" charset="-122"/>
              <a:cs typeface="Lato Light"/>
            </a:endParaRPr>
          </a:p>
        </p:txBody>
      </p:sp>
    </p:spTree>
    <p:extLst>
      <p:ext uri="{BB962C8B-B14F-4D97-AF65-F5344CB8AC3E}">
        <p14:creationId xmlns:p14="http://schemas.microsoft.com/office/powerpoint/2010/main" val="182018007"/>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956570" cy="1168948"/>
            <a:chOff x="-107822" y="59105"/>
            <a:chExt cx="2956570"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3</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2236510"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项目所取得的成就</a:t>
              </a:r>
            </a:p>
          </p:txBody>
        </p:sp>
      </p:grpSp>
      <p:sp>
        <p:nvSpPr>
          <p:cNvPr id="15" name="TextBox 50"/>
          <p:cNvSpPr txBox="1"/>
          <p:nvPr/>
        </p:nvSpPr>
        <p:spPr>
          <a:xfrm>
            <a:off x="666243" y="772158"/>
            <a:ext cx="7506626" cy="511248"/>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本项目于</a:t>
            </a:r>
            <a:r>
              <a:rPr lang="en-US" altLang="zh-CN" sz="1200" dirty="0">
                <a:latin typeface="微软雅黑" panose="020B0503020204020204" pitchFamily="34" charset="-122"/>
                <a:ea typeface="微软雅黑" panose="020B0503020204020204" pitchFamily="34" charset="-122"/>
                <a:cs typeface="Lato Light"/>
              </a:rPr>
              <a:t>2023</a:t>
            </a:r>
            <a:r>
              <a:rPr lang="zh-CN" altLang="en-US" sz="1200" dirty="0">
                <a:latin typeface="微软雅黑" panose="020B0503020204020204" pitchFamily="34" charset="-122"/>
                <a:ea typeface="微软雅黑" panose="020B0503020204020204" pitchFamily="34" charset="-122"/>
                <a:cs typeface="Lato Light"/>
              </a:rPr>
              <a:t>年</a:t>
            </a:r>
            <a:r>
              <a:rPr lang="en-US" altLang="zh-CN" sz="1200" dirty="0">
                <a:latin typeface="微软雅黑" panose="020B0503020204020204" pitchFamily="34" charset="-122"/>
                <a:ea typeface="微软雅黑" panose="020B0503020204020204" pitchFamily="34" charset="-122"/>
                <a:cs typeface="Lato Light"/>
              </a:rPr>
              <a:t>9</a:t>
            </a:r>
            <a:r>
              <a:rPr lang="zh-CN" altLang="en-US" sz="1200" dirty="0">
                <a:latin typeface="微软雅黑" panose="020B0503020204020204" pitchFamily="34" charset="-122"/>
                <a:ea typeface="微软雅黑" panose="020B0503020204020204" pitchFamily="34" charset="-122"/>
                <a:cs typeface="Lato Light"/>
              </a:rPr>
              <a:t>月参加了</a:t>
            </a:r>
            <a:r>
              <a:rPr lang="zh-CN" altLang="en-US" sz="1200" b="1" dirty="0">
                <a:latin typeface="微软雅黑" panose="020B0503020204020204" pitchFamily="34" charset="-122"/>
                <a:ea typeface="微软雅黑" panose="020B0503020204020204" pitchFamily="34" charset="-122"/>
                <a:cs typeface="Lato Light"/>
              </a:rPr>
              <a:t>山东省大学生软件设计大赛</a:t>
            </a:r>
            <a:r>
              <a:rPr lang="zh-CN" altLang="en-US" sz="1200" dirty="0">
                <a:latin typeface="微软雅黑" panose="020B0503020204020204" pitchFamily="34" charset="-122"/>
                <a:ea typeface="微软雅黑" panose="020B0503020204020204" pitchFamily="34" charset="-122"/>
                <a:cs typeface="Lato Light"/>
              </a:rPr>
              <a:t>，取得</a:t>
            </a:r>
            <a:r>
              <a:rPr lang="zh-CN" altLang="en-US" sz="1200" b="1" dirty="0">
                <a:latin typeface="微软雅黑" panose="020B0503020204020204" pitchFamily="34" charset="-122"/>
                <a:ea typeface="微软雅黑" panose="020B0503020204020204" pitchFamily="34" charset="-122"/>
                <a:cs typeface="Lato Light"/>
              </a:rPr>
              <a:t>智能硬件与机器人开发赛道</a:t>
            </a:r>
            <a:r>
              <a:rPr lang="zh-CN" altLang="en-US" sz="1200" dirty="0">
                <a:latin typeface="微软雅黑" panose="020B0503020204020204" pitchFamily="34" charset="-122"/>
                <a:ea typeface="微软雅黑" panose="020B0503020204020204" pitchFamily="34" charset="-122"/>
                <a:cs typeface="Lato Light"/>
              </a:rPr>
              <a:t>省赛</a:t>
            </a:r>
            <a:r>
              <a:rPr lang="zh-CN" altLang="en-US" sz="1200" b="1" dirty="0">
                <a:latin typeface="微软雅黑" panose="020B0503020204020204" pitchFamily="34" charset="-122"/>
                <a:ea typeface="微软雅黑" panose="020B0503020204020204" pitchFamily="34" charset="-122"/>
                <a:cs typeface="Lato Light"/>
              </a:rPr>
              <a:t>一等奖</a:t>
            </a:r>
            <a:r>
              <a:rPr lang="zh-CN" altLang="en-US" sz="1200" dirty="0">
                <a:latin typeface="微软雅黑" panose="020B0503020204020204" pitchFamily="34" charset="-122"/>
                <a:ea typeface="微软雅黑" panose="020B0503020204020204" pitchFamily="34" charset="-122"/>
                <a:cs typeface="Lato Light"/>
              </a:rPr>
              <a:t>成绩，如下图所示。</a:t>
            </a:r>
            <a:endParaRPr lang="en-US" altLang="zh-CN" sz="1200" dirty="0">
              <a:latin typeface="微软雅黑" panose="020B0503020204020204" pitchFamily="34" charset="-122"/>
              <a:ea typeface="微软雅黑" panose="020B0503020204020204" pitchFamily="34" charset="-122"/>
              <a:cs typeface="Lato Light"/>
            </a:endParaRPr>
          </a:p>
        </p:txBody>
      </p:sp>
      <p:sp>
        <p:nvSpPr>
          <p:cNvPr id="18" name="TextBox 50"/>
          <p:cNvSpPr txBox="1"/>
          <p:nvPr/>
        </p:nvSpPr>
        <p:spPr>
          <a:xfrm>
            <a:off x="3101601" y="4539102"/>
            <a:ext cx="2635909" cy="234249"/>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山东省大学生软件设计大赛一等奖 获奖证书</a:t>
            </a:r>
            <a:endParaRPr lang="en-US" sz="900" b="1" dirty="0">
              <a:latin typeface="微软雅黑" panose="020B0503020204020204" pitchFamily="34" charset="-122"/>
              <a:ea typeface="微软雅黑" panose="020B0503020204020204" pitchFamily="34" charset="-122"/>
              <a:cs typeface="Lato Light"/>
            </a:endParaRPr>
          </a:p>
        </p:txBody>
      </p:sp>
    </p:spTree>
    <p:extLst>
      <p:ext uri="{BB962C8B-B14F-4D97-AF65-F5344CB8AC3E}">
        <p14:creationId xmlns:p14="http://schemas.microsoft.com/office/powerpoint/2010/main" val="3210507685"/>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956570" cy="1168948"/>
            <a:chOff x="-107822" y="59105"/>
            <a:chExt cx="2956570"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3</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2236510"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项目所取得的成就</a:t>
              </a:r>
            </a:p>
          </p:txBody>
        </p:sp>
      </p:grpSp>
      <p:sp>
        <p:nvSpPr>
          <p:cNvPr id="15" name="TextBox 50"/>
          <p:cNvSpPr txBox="1"/>
          <p:nvPr/>
        </p:nvSpPr>
        <p:spPr>
          <a:xfrm>
            <a:off x="666243" y="772158"/>
            <a:ext cx="7506626" cy="511248"/>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本项目于</a:t>
            </a:r>
            <a:r>
              <a:rPr lang="en-US" altLang="zh-CN" sz="1200" dirty="0">
                <a:latin typeface="微软雅黑" panose="020B0503020204020204" pitchFamily="34" charset="-122"/>
                <a:ea typeface="微软雅黑" panose="020B0503020204020204" pitchFamily="34" charset="-122"/>
                <a:cs typeface="Lato Light"/>
              </a:rPr>
              <a:t>2023</a:t>
            </a:r>
            <a:r>
              <a:rPr lang="zh-CN" altLang="en-US" sz="1200" dirty="0">
                <a:latin typeface="微软雅黑" panose="020B0503020204020204" pitchFamily="34" charset="-122"/>
                <a:ea typeface="微软雅黑" panose="020B0503020204020204" pitchFamily="34" charset="-122"/>
                <a:cs typeface="Lato Light"/>
              </a:rPr>
              <a:t>年</a:t>
            </a:r>
            <a:r>
              <a:rPr lang="en-US" altLang="zh-CN" sz="1200" dirty="0">
                <a:latin typeface="微软雅黑" panose="020B0503020204020204" pitchFamily="34" charset="-122"/>
                <a:ea typeface="微软雅黑" panose="020B0503020204020204" pitchFamily="34" charset="-122"/>
                <a:cs typeface="Lato Light"/>
              </a:rPr>
              <a:t>10</a:t>
            </a:r>
            <a:r>
              <a:rPr lang="zh-CN" altLang="en-US" sz="1200" dirty="0">
                <a:latin typeface="微软雅黑" panose="020B0503020204020204" pitchFamily="34" charset="-122"/>
                <a:ea typeface="微软雅黑" panose="020B0503020204020204" pitchFamily="34" charset="-122"/>
                <a:cs typeface="Lato Light"/>
              </a:rPr>
              <a:t>月参加了</a:t>
            </a:r>
            <a:r>
              <a:rPr lang="zh-CN" altLang="en-US" sz="1200" b="1" dirty="0">
                <a:latin typeface="微软雅黑" panose="020B0503020204020204" pitchFamily="34" charset="-122"/>
                <a:ea typeface="微软雅黑" panose="020B0503020204020204" pitchFamily="34" charset="-122"/>
                <a:cs typeface="Lato Light"/>
              </a:rPr>
              <a:t>山东省大学生智能技术应用设计大赛</a:t>
            </a:r>
            <a:r>
              <a:rPr lang="zh-CN" altLang="en-US" sz="1200" dirty="0">
                <a:latin typeface="微软雅黑" panose="020B0503020204020204" pitchFamily="34" charset="-122"/>
                <a:ea typeface="微软雅黑" panose="020B0503020204020204" pitchFamily="34" charset="-122"/>
                <a:cs typeface="Lato Light"/>
              </a:rPr>
              <a:t>，取得</a:t>
            </a:r>
            <a:r>
              <a:rPr lang="zh-CN" altLang="en-US" sz="1200" b="1" dirty="0">
                <a:latin typeface="微软雅黑" panose="020B0503020204020204" pitchFamily="34" charset="-122"/>
                <a:ea typeface="微软雅黑" panose="020B0503020204020204" pitchFamily="34" charset="-122"/>
                <a:cs typeface="Lato Light"/>
              </a:rPr>
              <a:t>智能技术自由探索赛道</a:t>
            </a:r>
            <a:r>
              <a:rPr lang="zh-CN" altLang="en-US" sz="1200" dirty="0">
                <a:latin typeface="微软雅黑" panose="020B0503020204020204" pitchFamily="34" charset="-122"/>
                <a:ea typeface="微软雅黑" panose="020B0503020204020204" pitchFamily="34" charset="-122"/>
                <a:cs typeface="Lato Light"/>
              </a:rPr>
              <a:t>省赛</a:t>
            </a:r>
            <a:r>
              <a:rPr lang="zh-CN" altLang="en-US" sz="1200" b="1" dirty="0">
                <a:latin typeface="微软雅黑" panose="020B0503020204020204" pitchFamily="34" charset="-122"/>
                <a:ea typeface="微软雅黑" panose="020B0503020204020204" pitchFamily="34" charset="-122"/>
                <a:cs typeface="Lato Light"/>
              </a:rPr>
              <a:t>一等奖</a:t>
            </a:r>
            <a:r>
              <a:rPr lang="zh-CN" altLang="en-US" sz="1200" dirty="0">
                <a:latin typeface="微软雅黑" panose="020B0503020204020204" pitchFamily="34" charset="-122"/>
                <a:ea typeface="微软雅黑" panose="020B0503020204020204" pitchFamily="34" charset="-122"/>
                <a:cs typeface="Lato Light"/>
              </a:rPr>
              <a:t>成绩，如下图所示。</a:t>
            </a:r>
            <a:endParaRPr lang="en-US" altLang="zh-CN" sz="1200" dirty="0">
              <a:latin typeface="微软雅黑" panose="020B0503020204020204" pitchFamily="34" charset="-122"/>
              <a:ea typeface="微软雅黑" panose="020B0503020204020204" pitchFamily="34" charset="-122"/>
              <a:cs typeface="Lato Light"/>
            </a:endParaRPr>
          </a:p>
        </p:txBody>
      </p:sp>
      <p:sp>
        <p:nvSpPr>
          <p:cNvPr id="18" name="TextBox 50"/>
          <p:cNvSpPr txBox="1"/>
          <p:nvPr/>
        </p:nvSpPr>
        <p:spPr>
          <a:xfrm>
            <a:off x="2351961" y="4517748"/>
            <a:ext cx="4135189" cy="234249"/>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山东省大学生智能技术应用设计大赛省赛一等奖 获奖证书</a:t>
            </a:r>
            <a:endParaRPr lang="en-US" sz="900" b="1" dirty="0">
              <a:latin typeface="微软雅黑" panose="020B0503020204020204" pitchFamily="34" charset="-122"/>
              <a:ea typeface="微软雅黑" panose="020B0503020204020204" pitchFamily="34" charset="-122"/>
              <a:cs typeface="Lato Light"/>
            </a:endParaRPr>
          </a:p>
        </p:txBody>
      </p:sp>
    </p:spTree>
    <p:extLst>
      <p:ext uri="{BB962C8B-B14F-4D97-AF65-F5344CB8AC3E}">
        <p14:creationId xmlns:p14="http://schemas.microsoft.com/office/powerpoint/2010/main" val="3638575939"/>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956570" cy="1168948"/>
            <a:chOff x="-107822" y="59105"/>
            <a:chExt cx="2956570"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3</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2236510"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项目所取得的成就</a:t>
              </a:r>
            </a:p>
          </p:txBody>
        </p:sp>
      </p:grpSp>
      <p:sp>
        <p:nvSpPr>
          <p:cNvPr id="15" name="TextBox 50"/>
          <p:cNvSpPr txBox="1"/>
          <p:nvPr/>
        </p:nvSpPr>
        <p:spPr>
          <a:xfrm>
            <a:off x="1038408" y="1872102"/>
            <a:ext cx="3186265" cy="732848"/>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本项目于</a:t>
            </a:r>
            <a:r>
              <a:rPr lang="en-US" altLang="zh-CN" sz="1200" dirty="0">
                <a:latin typeface="微软雅黑" panose="020B0503020204020204" pitchFamily="34" charset="-122"/>
                <a:ea typeface="微软雅黑" panose="020B0503020204020204" pitchFamily="34" charset="-122"/>
                <a:cs typeface="Lato Light"/>
              </a:rPr>
              <a:t>2023</a:t>
            </a:r>
            <a:r>
              <a:rPr lang="zh-CN" altLang="en-US" sz="1200" dirty="0">
                <a:latin typeface="微软雅黑" panose="020B0503020204020204" pitchFamily="34" charset="-122"/>
                <a:ea typeface="微软雅黑" panose="020B0503020204020204" pitchFamily="34" charset="-122"/>
                <a:cs typeface="Lato Light"/>
              </a:rPr>
              <a:t>年</a:t>
            </a:r>
            <a:r>
              <a:rPr lang="en-US" altLang="zh-CN" sz="1200" dirty="0">
                <a:latin typeface="微软雅黑" panose="020B0503020204020204" pitchFamily="34" charset="-122"/>
                <a:ea typeface="微软雅黑" panose="020B0503020204020204" pitchFamily="34" charset="-122"/>
                <a:cs typeface="Lato Light"/>
              </a:rPr>
              <a:t>12</a:t>
            </a:r>
            <a:r>
              <a:rPr lang="zh-CN" altLang="en-US" sz="1200" dirty="0">
                <a:latin typeface="微软雅黑" panose="020B0503020204020204" pitchFamily="34" charset="-122"/>
                <a:ea typeface="微软雅黑" panose="020B0503020204020204" pitchFamily="34" charset="-122"/>
                <a:cs typeface="Lato Light"/>
              </a:rPr>
              <a:t>月</a:t>
            </a:r>
            <a:r>
              <a:rPr lang="en-US" altLang="zh-CN" sz="1200" dirty="0">
                <a:latin typeface="微软雅黑" panose="020B0503020204020204" pitchFamily="34" charset="-122"/>
                <a:ea typeface="微软雅黑" panose="020B0503020204020204" pitchFamily="34" charset="-122"/>
                <a:cs typeface="Lato Light"/>
              </a:rPr>
              <a:t>6</a:t>
            </a:r>
            <a:r>
              <a:rPr lang="zh-CN" altLang="en-US" sz="1200" dirty="0">
                <a:latin typeface="微软雅黑" panose="020B0503020204020204" pitchFamily="34" charset="-122"/>
                <a:ea typeface="微软雅黑" panose="020B0503020204020204" pitchFamily="34" charset="-122"/>
                <a:cs typeface="Lato Light"/>
              </a:rPr>
              <a:t>日取得计算机软件著作权登记证书，如右图所示（图中软件名称为本项目工程名）。</a:t>
            </a:r>
            <a:endParaRPr lang="en-US" altLang="zh-CN" sz="1200" dirty="0">
              <a:latin typeface="微软雅黑" panose="020B0503020204020204" pitchFamily="34" charset="-122"/>
              <a:ea typeface="微软雅黑" panose="020B0503020204020204" pitchFamily="34" charset="-122"/>
              <a:cs typeface="Lato Light"/>
            </a:endParaRPr>
          </a:p>
        </p:txBody>
      </p:sp>
      <p:sp>
        <p:nvSpPr>
          <p:cNvPr id="17" name="TextBox 50"/>
          <p:cNvSpPr txBox="1"/>
          <p:nvPr/>
        </p:nvSpPr>
        <p:spPr>
          <a:xfrm>
            <a:off x="5540324" y="4367789"/>
            <a:ext cx="1653518" cy="220143"/>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计算机软件著作权登记证书</a:t>
            </a:r>
            <a:endParaRPr lang="en-US" sz="900" b="1" dirty="0">
              <a:latin typeface="微软雅黑" panose="020B0503020204020204" pitchFamily="34" charset="-122"/>
              <a:ea typeface="微软雅黑" panose="020B0503020204020204" pitchFamily="34" charset="-122"/>
              <a:cs typeface="Lato Light"/>
            </a:endParaRPr>
          </a:p>
        </p:txBody>
      </p:sp>
    </p:spTree>
    <p:extLst>
      <p:ext uri="{BB962C8B-B14F-4D97-AF65-F5344CB8AC3E}">
        <p14:creationId xmlns:p14="http://schemas.microsoft.com/office/powerpoint/2010/main" val="1703989406"/>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4304" y="720006"/>
            <a:ext cx="1146230" cy="3154710"/>
          </a:xfrm>
          <a:prstGeom prst="rect">
            <a:avLst/>
          </a:prstGeom>
          <a:noFill/>
        </p:spPr>
        <p:txBody>
          <a:bodyPr vert="horz" wrap="square" rtlCol="0">
            <a:spAutoFit/>
          </a:bodyPr>
          <a:lstStyle/>
          <a:p>
            <a:pPr lvl="1"/>
            <a:r>
              <a:rPr lang="en-US" altLang="zh-CN" sz="19900" dirty="0">
                <a:solidFill>
                  <a:srgbClr val="1357AE"/>
                </a:solidFill>
                <a:latin typeface="方正兰亭准黑_GBK" panose="02000000000000000000" pitchFamily="2" charset="-122"/>
                <a:ea typeface="方正兰亭准黑_GBK" panose="02000000000000000000" pitchFamily="2" charset="-122"/>
              </a:rPr>
              <a:t>4</a:t>
            </a:r>
            <a:endParaRPr lang="zh-CN" altLang="en-US" sz="19900" dirty="0">
              <a:solidFill>
                <a:srgbClr val="1357AE"/>
              </a:solidFill>
              <a:latin typeface="方正兰亭准黑_GBK" panose="02000000000000000000" pitchFamily="2" charset="-122"/>
              <a:ea typeface="方正兰亭准黑_GBK" panose="02000000000000000000"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2311566" y="2011984"/>
            <a:ext cx="2935958" cy="1560736"/>
          </a:xfrm>
          <a:prstGeom prst="rect">
            <a:avLst/>
          </a:prstGeom>
        </p:spPr>
      </p:pic>
      <p:cxnSp>
        <p:nvCxnSpPr>
          <p:cNvPr id="4" name="直接连接符 3"/>
          <p:cNvCxnSpPr>
            <a:cxnSpLocks/>
          </p:cNvCxnSpPr>
          <p:nvPr/>
        </p:nvCxnSpPr>
        <p:spPr>
          <a:xfrm flipV="1">
            <a:off x="2124364" y="1906684"/>
            <a:ext cx="1324175" cy="1765568"/>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636490" y="2016114"/>
            <a:ext cx="3877985" cy="1569660"/>
          </a:xfrm>
          <a:prstGeom prst="rect">
            <a:avLst/>
          </a:prstGeom>
          <a:noFill/>
        </p:spPr>
        <p:txBody>
          <a:bodyPr vert="horz" wrap="none" rtlCol="0">
            <a:spAutoFit/>
          </a:bodyPr>
          <a:lstStyle/>
          <a:p>
            <a:r>
              <a:rPr lang="zh-CN" altLang="en-US" sz="4800" dirty="0">
                <a:solidFill>
                  <a:srgbClr val="1357AE"/>
                </a:solidFill>
                <a:latin typeface="方正兰亭准黑_GBK" panose="02000000000000000000" pitchFamily="2" charset="-122"/>
                <a:ea typeface="方正兰亭准黑_GBK" panose="02000000000000000000" pitchFamily="2" charset="-122"/>
              </a:rPr>
              <a:t>项目后期</a:t>
            </a:r>
            <a:endParaRPr lang="en-US" altLang="zh-CN" sz="4800" dirty="0">
              <a:solidFill>
                <a:srgbClr val="1357AE"/>
              </a:solidFill>
              <a:latin typeface="方正兰亭准黑_GBK" panose="02000000000000000000" pitchFamily="2" charset="-122"/>
              <a:ea typeface="方正兰亭准黑_GBK" panose="02000000000000000000" pitchFamily="2" charset="-122"/>
            </a:endParaRPr>
          </a:p>
          <a:p>
            <a:r>
              <a:rPr lang="zh-CN" altLang="en-US" sz="4800" dirty="0">
                <a:solidFill>
                  <a:srgbClr val="1357AE"/>
                </a:solidFill>
                <a:latin typeface="方正兰亭准黑_GBK" panose="02000000000000000000" pitchFamily="2" charset="-122"/>
                <a:ea typeface="方正兰亭准黑_GBK" panose="02000000000000000000" pitchFamily="2" charset="-122"/>
              </a:rPr>
              <a:t>具体工作计划</a:t>
            </a:r>
          </a:p>
        </p:txBody>
      </p:sp>
    </p:spTree>
    <p:extLst>
      <p:ext uri="{BB962C8B-B14F-4D97-AF65-F5344CB8AC3E}">
        <p14:creationId xmlns:p14="http://schemas.microsoft.com/office/powerpoint/2010/main" val="3690446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00"/>
                                        <p:tgtEl>
                                          <p:spTgt spid="4"/>
                                        </p:tgtEl>
                                      </p:cBhvr>
                                    </p:animEffect>
                                  </p:childTnLst>
                                </p:cTn>
                              </p:par>
                            </p:childTnLst>
                          </p:cTn>
                        </p:par>
                        <p:par>
                          <p:cTn id="8" fill="hold">
                            <p:stCondLst>
                              <p:cond delay="2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2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childTnLst>
                          </p:cTn>
                        </p:par>
                        <p:par>
                          <p:cTn id="22" fill="hold">
                            <p:stCondLst>
                              <p:cond delay="215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5"/>
                                        </p:tgtEl>
                                      </p:cBhvr>
                                    </p:animEffect>
                                    <p:animScale>
                                      <p:cBhvr>
                                        <p:cTn id="25"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4304" y="720006"/>
            <a:ext cx="1146230" cy="3154710"/>
          </a:xfrm>
          <a:prstGeom prst="rect">
            <a:avLst/>
          </a:prstGeom>
          <a:noFill/>
        </p:spPr>
        <p:txBody>
          <a:bodyPr vert="horz" wrap="square" rtlCol="0">
            <a:spAutoFit/>
          </a:bodyPr>
          <a:lstStyle/>
          <a:p>
            <a:pPr lvl="1"/>
            <a:r>
              <a:rPr lang="en-US" altLang="zh-CN" sz="19900" dirty="0">
                <a:solidFill>
                  <a:srgbClr val="1357AE"/>
                </a:solidFill>
                <a:latin typeface="方正兰亭准黑_GBK" panose="02000000000000000000" pitchFamily="2" charset="-122"/>
                <a:ea typeface="方正兰亭准黑_GBK" panose="02000000000000000000" pitchFamily="2" charset="-122"/>
              </a:rPr>
              <a:t>1</a:t>
            </a:r>
            <a:endParaRPr lang="zh-CN" altLang="en-US" sz="19900" dirty="0">
              <a:solidFill>
                <a:srgbClr val="1357AE"/>
              </a:solidFill>
              <a:latin typeface="方正兰亭准黑_GBK" panose="02000000000000000000" pitchFamily="2" charset="-122"/>
              <a:ea typeface="方正兰亭准黑_GBK" panose="02000000000000000000"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2311566" y="2011984"/>
            <a:ext cx="2935958" cy="1560736"/>
          </a:xfrm>
          <a:prstGeom prst="rect">
            <a:avLst/>
          </a:prstGeom>
        </p:spPr>
      </p:pic>
      <p:cxnSp>
        <p:nvCxnSpPr>
          <p:cNvPr id="4" name="直接连接符 3"/>
          <p:cNvCxnSpPr>
            <a:cxnSpLocks/>
          </p:cNvCxnSpPr>
          <p:nvPr/>
        </p:nvCxnSpPr>
        <p:spPr>
          <a:xfrm flipV="1">
            <a:off x="2124364" y="1906684"/>
            <a:ext cx="1324175" cy="1765568"/>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636490" y="2016114"/>
            <a:ext cx="2646878" cy="1569660"/>
          </a:xfrm>
          <a:prstGeom prst="rect">
            <a:avLst/>
          </a:prstGeom>
          <a:noFill/>
        </p:spPr>
        <p:txBody>
          <a:bodyPr vert="horz" wrap="none" rtlCol="0">
            <a:spAutoFit/>
          </a:bodyPr>
          <a:lstStyle/>
          <a:p>
            <a:r>
              <a:rPr lang="zh-CN" altLang="en-US" sz="4800" dirty="0">
                <a:solidFill>
                  <a:srgbClr val="1357AE"/>
                </a:solidFill>
                <a:latin typeface="方正兰亭准黑_GBK" panose="02000000000000000000" pitchFamily="2" charset="-122"/>
                <a:ea typeface="方正兰亭准黑_GBK" panose="02000000000000000000" pitchFamily="2" charset="-122"/>
              </a:rPr>
              <a:t>项目当前</a:t>
            </a:r>
            <a:endParaRPr lang="en-US" altLang="zh-CN" sz="4800" dirty="0">
              <a:solidFill>
                <a:srgbClr val="1357AE"/>
              </a:solidFill>
              <a:latin typeface="方正兰亭准黑_GBK" panose="02000000000000000000" pitchFamily="2" charset="-122"/>
              <a:ea typeface="方正兰亭准黑_GBK" panose="02000000000000000000" pitchFamily="2" charset="-122"/>
            </a:endParaRPr>
          </a:p>
          <a:p>
            <a:r>
              <a:rPr lang="zh-CN" altLang="en-US" sz="4800" dirty="0">
                <a:solidFill>
                  <a:srgbClr val="1357AE"/>
                </a:solidFill>
                <a:latin typeface="方正兰亭准黑_GBK" panose="02000000000000000000" pitchFamily="2" charset="-122"/>
                <a:ea typeface="方正兰亭准黑_GBK" panose="02000000000000000000" pitchFamily="2" charset="-122"/>
              </a:rPr>
              <a:t>进度</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00"/>
                                        <p:tgtEl>
                                          <p:spTgt spid="4"/>
                                        </p:tgtEl>
                                      </p:cBhvr>
                                    </p:animEffect>
                                  </p:childTnLst>
                                </p:cTn>
                              </p:par>
                            </p:childTnLst>
                          </p:cTn>
                        </p:par>
                        <p:par>
                          <p:cTn id="8" fill="hold">
                            <p:stCondLst>
                              <p:cond delay="2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2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childTnLst>
                          </p:cTn>
                        </p:par>
                        <p:par>
                          <p:cTn id="22" fill="hold">
                            <p:stCondLst>
                              <p:cond delay="195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5"/>
                                        </p:tgtEl>
                                      </p:cBhvr>
                                    </p:animEffect>
                                    <p:animScale>
                                      <p:cBhvr>
                                        <p:cTn id="25"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3469531" cy="1168948"/>
            <a:chOff x="-107822" y="59105"/>
            <a:chExt cx="3469531"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4</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2749471"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项目后期具体工作计划</a:t>
              </a:r>
            </a:p>
          </p:txBody>
        </p:sp>
      </p:grpSp>
      <p:graphicFrame>
        <p:nvGraphicFramePr>
          <p:cNvPr id="3" name="表格 2"/>
          <p:cNvGraphicFramePr>
            <a:graphicFrameLocks noGrp="1"/>
          </p:cNvGraphicFramePr>
          <p:nvPr>
            <p:extLst>
              <p:ext uri="{D42A27DB-BD31-4B8C-83A1-F6EECF244321}">
                <p14:modId xmlns:p14="http://schemas.microsoft.com/office/powerpoint/2010/main" val="681629532"/>
              </p:ext>
            </p:extLst>
          </p:nvPr>
        </p:nvGraphicFramePr>
        <p:xfrm>
          <a:off x="1983304" y="1840641"/>
          <a:ext cx="5112426" cy="1664335"/>
        </p:xfrm>
        <a:graphic>
          <a:graphicData uri="http://schemas.openxmlformats.org/drawingml/2006/table">
            <a:tbl>
              <a:tblPr firstRow="1" firstCol="1" bandRow="1">
                <a:tableStyleId>{5C22544A-7EE6-4342-B048-85BDC9FD1C3A}</a:tableStyleId>
              </a:tblPr>
              <a:tblGrid>
                <a:gridCol w="1374223">
                  <a:extLst>
                    <a:ext uri="{9D8B030D-6E8A-4147-A177-3AD203B41FA5}">
                      <a16:colId xmlns:a16="http://schemas.microsoft.com/office/drawing/2014/main" val="566425742"/>
                    </a:ext>
                  </a:extLst>
                </a:gridCol>
                <a:gridCol w="3738203">
                  <a:extLst>
                    <a:ext uri="{9D8B030D-6E8A-4147-A177-3AD203B41FA5}">
                      <a16:colId xmlns:a16="http://schemas.microsoft.com/office/drawing/2014/main" val="1164489082"/>
                    </a:ext>
                  </a:extLst>
                </a:gridCol>
              </a:tblGrid>
              <a:tr h="292735">
                <a:tc>
                  <a:txBody>
                    <a:bodyPr/>
                    <a:lstStyle/>
                    <a:p>
                      <a:pPr algn="ctr">
                        <a:lnSpc>
                          <a:spcPts val="1800"/>
                        </a:lnSpc>
                        <a:spcAft>
                          <a:spcPts val="0"/>
                        </a:spcAft>
                      </a:pPr>
                      <a:r>
                        <a:rPr lang="zh-CN" sz="1200" kern="100" dirty="0">
                          <a:effectLst/>
                          <a:latin typeface="微软雅黑" panose="020B0503020204020204" pitchFamily="34" charset="-122"/>
                          <a:ea typeface="微软雅黑" panose="020B0503020204020204" pitchFamily="34" charset="-122"/>
                        </a:rPr>
                        <a:t>时间进度</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lnSpc>
                          <a:spcPts val="1800"/>
                        </a:lnSpc>
                        <a:spcAft>
                          <a:spcPts val="0"/>
                        </a:spcAft>
                      </a:pPr>
                      <a:r>
                        <a:rPr lang="zh-CN" sz="1200" kern="100" dirty="0">
                          <a:effectLst/>
                          <a:latin typeface="微软雅黑" panose="020B0503020204020204" pitchFamily="34" charset="-122"/>
                          <a:ea typeface="微软雅黑" panose="020B0503020204020204" pitchFamily="34" charset="-122"/>
                        </a:rPr>
                        <a:t>研究内容</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371826295"/>
                  </a:ext>
                </a:extLst>
              </a:tr>
              <a:tr h="0">
                <a:tc>
                  <a:txBody>
                    <a:bodyPr/>
                    <a:lstStyle/>
                    <a:p>
                      <a:pPr algn="ctr">
                        <a:lnSpc>
                          <a:spcPts val="1800"/>
                        </a:lnSpc>
                        <a:spcAft>
                          <a:spcPts val="0"/>
                        </a:spcAft>
                      </a:pPr>
                      <a:r>
                        <a:rPr lang="en-US" sz="1200" kern="100" dirty="0">
                          <a:effectLst/>
                          <a:latin typeface="微软雅黑" panose="020B0503020204020204" pitchFamily="34" charset="-122"/>
                          <a:ea typeface="微软雅黑" panose="020B0503020204020204" pitchFamily="34" charset="-122"/>
                        </a:rPr>
                        <a:t>2024.04.01-2024.04.15</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8BD"/>
                    </a:solidFill>
                  </a:tcPr>
                </a:tc>
                <a:tc>
                  <a:txBody>
                    <a:bodyPr/>
                    <a:lstStyle/>
                    <a:p>
                      <a:pPr algn="ctr">
                        <a:lnSpc>
                          <a:spcPts val="1800"/>
                        </a:lnSpc>
                        <a:spcAft>
                          <a:spcPts val="0"/>
                        </a:spcAft>
                      </a:pPr>
                      <a:r>
                        <a:rPr lang="zh-CN" sz="1200" kern="100" dirty="0">
                          <a:effectLst/>
                          <a:latin typeface="微软雅黑" panose="020B0503020204020204" pitchFamily="34" charset="-122"/>
                          <a:ea typeface="微软雅黑" panose="020B0503020204020204" pitchFamily="34" charset="-122"/>
                        </a:rPr>
                        <a:t>模块集成测试</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3902102"/>
                  </a:ext>
                </a:extLst>
              </a:tr>
              <a:tr h="0">
                <a:tc>
                  <a:txBody>
                    <a:bodyPr/>
                    <a:lstStyle/>
                    <a:p>
                      <a:pPr algn="ctr">
                        <a:lnSpc>
                          <a:spcPts val="1800"/>
                        </a:lnSpc>
                        <a:spcAft>
                          <a:spcPts val="0"/>
                        </a:spcAft>
                      </a:pPr>
                      <a:r>
                        <a:rPr lang="en-US" sz="1200" kern="100" dirty="0">
                          <a:effectLst/>
                          <a:latin typeface="微软雅黑" panose="020B0503020204020204" pitchFamily="34" charset="-122"/>
                          <a:ea typeface="微软雅黑" panose="020B0503020204020204" pitchFamily="34" charset="-122"/>
                        </a:rPr>
                        <a:t>2024.04.16-2024.04.30</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8BD"/>
                    </a:solidFill>
                  </a:tcPr>
                </a:tc>
                <a:tc>
                  <a:txBody>
                    <a:bodyPr/>
                    <a:lstStyle/>
                    <a:p>
                      <a:pPr algn="ctr">
                        <a:lnSpc>
                          <a:spcPts val="1800"/>
                        </a:lnSpc>
                        <a:spcAft>
                          <a:spcPts val="0"/>
                        </a:spcAft>
                      </a:pPr>
                      <a:r>
                        <a:rPr lang="zh-CN" sz="1200" kern="100" dirty="0">
                          <a:effectLst/>
                          <a:latin typeface="微软雅黑" panose="020B0503020204020204" pitchFamily="34" charset="-122"/>
                          <a:ea typeface="微软雅黑" panose="020B0503020204020204" pitchFamily="34" charset="-122"/>
                        </a:rPr>
                        <a:t>系统测试</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1524078"/>
                  </a:ext>
                </a:extLst>
              </a:tr>
              <a:tr h="0">
                <a:tc>
                  <a:txBody>
                    <a:bodyPr/>
                    <a:lstStyle/>
                    <a:p>
                      <a:pPr algn="ctr">
                        <a:lnSpc>
                          <a:spcPts val="1800"/>
                        </a:lnSpc>
                        <a:spcAft>
                          <a:spcPts val="0"/>
                        </a:spcAft>
                      </a:pPr>
                      <a:r>
                        <a:rPr lang="en-US" sz="1200" kern="100" dirty="0">
                          <a:effectLst/>
                          <a:latin typeface="微软雅黑" panose="020B0503020204020204" pitchFamily="34" charset="-122"/>
                          <a:ea typeface="微软雅黑" panose="020B0503020204020204" pitchFamily="34" charset="-122"/>
                        </a:rPr>
                        <a:t>2024.05.01-2024.05.15</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8BD"/>
                    </a:solidFill>
                  </a:tcPr>
                </a:tc>
                <a:tc>
                  <a:txBody>
                    <a:bodyPr/>
                    <a:lstStyle/>
                    <a:p>
                      <a:pPr algn="ctr">
                        <a:lnSpc>
                          <a:spcPts val="1800"/>
                        </a:lnSpc>
                        <a:spcAft>
                          <a:spcPts val="0"/>
                        </a:spcAft>
                      </a:pPr>
                      <a:r>
                        <a:rPr lang="zh-CN" sz="1200" kern="100" dirty="0">
                          <a:effectLst/>
                          <a:latin typeface="微软雅黑" panose="020B0503020204020204" pitchFamily="34" charset="-122"/>
                          <a:ea typeface="微软雅黑" panose="020B0503020204020204" pitchFamily="34" charset="-122"/>
                        </a:rPr>
                        <a:t>准备项目终期评审</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99133721"/>
                  </a:ext>
                </a:extLst>
              </a:tr>
            </a:tbl>
          </a:graphicData>
        </a:graphic>
      </p:graphicFrame>
      <p:sp>
        <p:nvSpPr>
          <p:cNvPr id="16" name="TextBox 50"/>
          <p:cNvSpPr txBox="1"/>
          <p:nvPr/>
        </p:nvSpPr>
        <p:spPr>
          <a:xfrm>
            <a:off x="972269" y="1183652"/>
            <a:ext cx="3186265" cy="270863"/>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下表为项目组后期具体工作计划安排。</a:t>
            </a:r>
            <a:endParaRPr lang="en-US" altLang="zh-CN" sz="1200" dirty="0">
              <a:latin typeface="微软雅黑" panose="020B0503020204020204" pitchFamily="34" charset="-122"/>
              <a:ea typeface="微软雅黑" panose="020B0503020204020204" pitchFamily="34" charset="-122"/>
              <a:cs typeface="Lato Light"/>
            </a:endParaRPr>
          </a:p>
        </p:txBody>
      </p:sp>
    </p:spTree>
    <p:extLst>
      <p:ext uri="{BB962C8B-B14F-4D97-AF65-F5344CB8AC3E}">
        <p14:creationId xmlns:p14="http://schemas.microsoft.com/office/powerpoint/2010/main" val="3267947784"/>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2" name="等腰三角形 1"/>
          <p:cNvSpPr/>
          <p:nvPr/>
        </p:nvSpPr>
        <p:spPr>
          <a:xfrm rot="16200000">
            <a:off x="8406982" y="2070024"/>
            <a:ext cx="792066" cy="396221"/>
          </a:xfrm>
          <a:prstGeom prst="triangle">
            <a:avLst/>
          </a:prstGeom>
          <a:solidFill>
            <a:srgbClr val="13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cxnSpLocks/>
          </p:cNvCxnSpPr>
          <p:nvPr/>
        </p:nvCxnSpPr>
        <p:spPr>
          <a:xfrm flipV="1">
            <a:off x="7020772" y="936024"/>
            <a:ext cx="720060" cy="79206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flipV="1">
            <a:off x="7380802" y="-432090"/>
            <a:ext cx="1944162" cy="2160180"/>
          </a:xfrm>
          <a:prstGeom prst="line">
            <a:avLst/>
          </a:prstGeom>
          <a:ln w="25400">
            <a:solidFill>
              <a:srgbClr val="1357AE">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V="1">
            <a:off x="5076610" y="3816264"/>
            <a:ext cx="936078" cy="1080090"/>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364634" y="1944109"/>
            <a:ext cx="2640466" cy="1446550"/>
          </a:xfrm>
          <a:prstGeom prst="rect">
            <a:avLst/>
          </a:prstGeom>
          <a:noFill/>
        </p:spPr>
        <p:txBody>
          <a:bodyPr wrap="none" rtlCol="0">
            <a:spAutoFit/>
          </a:bodyPr>
          <a:lstStyle/>
          <a:p>
            <a:r>
              <a:rPr lang="zh-CN" altLang="en-US" sz="4400" dirty="0">
                <a:solidFill>
                  <a:srgbClr val="002060"/>
                </a:solidFill>
                <a:latin typeface="方正兰亭准黑_GBK" panose="02000000000000000000" pitchFamily="2" charset="-122"/>
                <a:ea typeface="方正兰亭准黑_GBK" panose="02000000000000000000" pitchFamily="2" charset="-122"/>
              </a:rPr>
              <a:t>汇报完毕 </a:t>
            </a:r>
            <a:endParaRPr lang="en-US" altLang="zh-CN" sz="4400" dirty="0">
              <a:solidFill>
                <a:srgbClr val="002060"/>
              </a:solidFill>
              <a:latin typeface="方正兰亭准黑_GBK" panose="02000000000000000000" pitchFamily="2" charset="-122"/>
              <a:ea typeface="方正兰亭准黑_GBK" panose="02000000000000000000" pitchFamily="2" charset="-122"/>
            </a:endParaRPr>
          </a:p>
          <a:p>
            <a:r>
              <a:rPr lang="zh-CN" altLang="en-US" sz="4400" dirty="0">
                <a:solidFill>
                  <a:srgbClr val="002060"/>
                </a:solidFill>
                <a:latin typeface="方正兰亭准黑_GBK" panose="02000000000000000000" pitchFamily="2" charset="-122"/>
                <a:ea typeface="方正兰亭准黑_GBK" panose="02000000000000000000" pitchFamily="2" charset="-122"/>
              </a:rPr>
              <a:t>感谢聆听</a:t>
            </a:r>
          </a:p>
        </p:txBody>
      </p:sp>
      <p:cxnSp>
        <p:nvCxnSpPr>
          <p:cNvPr id="21" name="直接连接符 20"/>
          <p:cNvCxnSpPr>
            <a:cxnSpLocks/>
          </p:cNvCxnSpPr>
          <p:nvPr/>
        </p:nvCxnSpPr>
        <p:spPr>
          <a:xfrm flipV="1">
            <a:off x="2772418" y="1944109"/>
            <a:ext cx="1361568" cy="1436173"/>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691377"/>
      </p:ext>
    </p:extLst>
  </p:cSld>
  <p:clrMapOvr>
    <a:masterClrMapping/>
  </p:clrMapOvr>
  <mc:AlternateContent xmlns:mc="http://schemas.openxmlformats.org/markup-compatibility/2006" xmlns:p14="http://schemas.microsoft.com/office/powerpoint/2010/main">
    <mc:Choice Requires="p14">
      <p:transition spd="slow" p14:dur="1600" advTm="6359">
        <p14:gallery dir="l"/>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9"/>
                                        </p:tgtEl>
                                        <p:attrNameLst>
                                          <p:attrName>ppt_y</p:attrName>
                                        </p:attrNameLst>
                                      </p:cBhvr>
                                      <p:tavLst>
                                        <p:tav tm="0">
                                          <p:val>
                                            <p:strVal val="#ppt_y"/>
                                          </p:val>
                                        </p:tav>
                                        <p:tav tm="100000">
                                          <p:val>
                                            <p:strVal val="#ppt_y"/>
                                          </p:val>
                                        </p:tav>
                                      </p:tavLst>
                                    </p:anim>
                                    <p:anim calcmode="lin" valueType="num">
                                      <p:cBhvr>
                                        <p:cTn id="14"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9"/>
                                        </p:tgtEl>
                                      </p:cBhvr>
                                    </p:animEffect>
                                  </p:childTnLst>
                                </p:cTn>
                              </p:par>
                            </p:childTnLst>
                          </p:cTn>
                        </p:par>
                        <p:par>
                          <p:cTn id="17" fill="hold">
                            <p:stCondLst>
                              <p:cond delay="135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19"/>
                                        </p:tgtEl>
                                      </p:cBhvr>
                                    </p:animEffect>
                                    <p:animScale>
                                      <p:cBhvr>
                                        <p:cTn id="20" dur="250" autoRev="1" fill="hold"/>
                                        <p:tgtEl>
                                          <p:spTgt spid="19"/>
                                        </p:tgtEl>
                                      </p:cBhvr>
                                      <p:by x="105000" y="105000"/>
                                    </p:animScale>
                                  </p:childTnLst>
                                </p:cTn>
                              </p:par>
                            </p:childTnLst>
                          </p:cTn>
                        </p:par>
                        <p:par>
                          <p:cTn id="21" fill="hold">
                            <p:stCondLst>
                              <p:cond delay="1850"/>
                            </p:stCondLst>
                            <p:childTnLst>
                              <p:par>
                                <p:cTn id="22" presetID="22" presetClass="entr" presetSubtype="8"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200"/>
                                        <p:tgtEl>
                                          <p:spTgt spid="21"/>
                                        </p:tgtEl>
                                      </p:cBhvr>
                                    </p:animEffect>
                                  </p:childTnLst>
                                </p:cTn>
                              </p:par>
                            </p:childTnLst>
                          </p:cTn>
                        </p:par>
                        <p:par>
                          <p:cTn id="25" fill="hold">
                            <p:stCondLst>
                              <p:cond delay="2050"/>
                            </p:stCondLst>
                            <p:childTnLst>
                              <p:par>
                                <p:cTn id="26" presetID="2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200"/>
                                        <p:tgtEl>
                                          <p:spTgt spid="5"/>
                                        </p:tgtEl>
                                      </p:cBhvr>
                                    </p:animEffect>
                                  </p:childTnLst>
                                </p:cTn>
                              </p:par>
                            </p:childTnLst>
                          </p:cTn>
                        </p:par>
                        <p:par>
                          <p:cTn id="29" fill="hold">
                            <p:stCondLst>
                              <p:cond delay="225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200"/>
                                        <p:tgtEl>
                                          <p:spTgt spid="8"/>
                                        </p:tgtEl>
                                      </p:cBhvr>
                                    </p:animEffect>
                                  </p:childTnLst>
                                </p:cTn>
                              </p:par>
                            </p:childTnLst>
                          </p:cTn>
                        </p:par>
                        <p:par>
                          <p:cTn id="33" fill="hold">
                            <p:stCondLst>
                              <p:cond delay="2450"/>
                            </p:stCondLst>
                            <p:childTnLst>
                              <p:par>
                                <p:cTn id="34" presetID="22" presetClass="entr" presetSubtype="8"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P spid="1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ent Arrow 6"/>
          <p:cNvSpPr/>
          <p:nvPr/>
        </p:nvSpPr>
        <p:spPr>
          <a:xfrm rot="10800000" flipV="1">
            <a:off x="5830177" y="1912906"/>
            <a:ext cx="756130" cy="1146444"/>
          </a:xfrm>
          <a:prstGeom prst="bentArrow">
            <a:avLst>
              <a:gd name="adj1" fmla="val 25864"/>
              <a:gd name="adj2" fmla="val 12932"/>
              <a:gd name="adj3" fmla="val 0"/>
              <a:gd name="adj4" fmla="val 51957"/>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9" name="Bent Arrow 10"/>
          <p:cNvSpPr/>
          <p:nvPr/>
        </p:nvSpPr>
        <p:spPr>
          <a:xfrm rot="5400000" flipH="1" flipV="1">
            <a:off x="6392651" y="2633585"/>
            <a:ext cx="804294" cy="811531"/>
          </a:xfrm>
          <a:prstGeom prst="bentArrow">
            <a:avLst>
              <a:gd name="adj1" fmla="val 25864"/>
              <a:gd name="adj2" fmla="val 12062"/>
              <a:gd name="adj3" fmla="val 0"/>
              <a:gd name="adj4" fmla="val 51957"/>
            </a:avLst>
          </a:prstGeom>
          <a:solidFill>
            <a:srgbClr val="1357A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10" name="Bent Arrow 5"/>
          <p:cNvSpPr/>
          <p:nvPr/>
        </p:nvSpPr>
        <p:spPr>
          <a:xfrm rot="10800000" flipH="1" flipV="1">
            <a:off x="5074048" y="1912906"/>
            <a:ext cx="756130" cy="1146443"/>
          </a:xfrm>
          <a:prstGeom prst="bentArrow">
            <a:avLst>
              <a:gd name="adj1" fmla="val 25610"/>
              <a:gd name="adj2" fmla="val 12932"/>
              <a:gd name="adj3" fmla="val 0"/>
              <a:gd name="adj4" fmla="val 51957"/>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11" name="Bent Arrow 13"/>
          <p:cNvSpPr/>
          <p:nvPr/>
        </p:nvSpPr>
        <p:spPr>
          <a:xfrm flipH="1" flipV="1">
            <a:off x="4512653" y="2637205"/>
            <a:ext cx="756130" cy="804293"/>
          </a:xfrm>
          <a:prstGeom prst="bentArrow">
            <a:avLst>
              <a:gd name="adj1" fmla="val 25864"/>
              <a:gd name="adj2" fmla="val 12932"/>
              <a:gd name="adj3" fmla="val 0"/>
              <a:gd name="adj4" fmla="val 51957"/>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12" name="Bent Arrow 16"/>
          <p:cNvSpPr/>
          <p:nvPr/>
        </p:nvSpPr>
        <p:spPr>
          <a:xfrm rot="10800000" flipV="1">
            <a:off x="3169367" y="1912906"/>
            <a:ext cx="756130" cy="1146444"/>
          </a:xfrm>
          <a:prstGeom prst="bentArrow">
            <a:avLst>
              <a:gd name="adj1" fmla="val 25864"/>
              <a:gd name="adj2" fmla="val 12932"/>
              <a:gd name="adj3" fmla="val 0"/>
              <a:gd name="adj4" fmla="val 51957"/>
            </a:avLst>
          </a:prstGeom>
          <a:solidFill>
            <a:srgbClr val="1357A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solidFill>
                <a:schemeClr val="tx1"/>
              </a:solidFill>
              <a:latin typeface="微软雅黑" panose="020B0503020204020204" pitchFamily="34" charset="-122"/>
            </a:endParaRPr>
          </a:p>
        </p:txBody>
      </p:sp>
      <p:sp>
        <p:nvSpPr>
          <p:cNvPr id="13" name="Bent Arrow 17"/>
          <p:cNvSpPr/>
          <p:nvPr/>
        </p:nvSpPr>
        <p:spPr>
          <a:xfrm rot="5400000" flipH="1" flipV="1">
            <a:off x="3734184" y="2633585"/>
            <a:ext cx="804294" cy="811531"/>
          </a:xfrm>
          <a:prstGeom prst="bentArrow">
            <a:avLst>
              <a:gd name="adj1" fmla="val 25864"/>
              <a:gd name="adj2" fmla="val 12061"/>
              <a:gd name="adj3" fmla="val 290"/>
              <a:gd name="adj4" fmla="val 51957"/>
            </a:avLst>
          </a:prstGeom>
          <a:solidFill>
            <a:srgbClr val="1357A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solidFill>
                <a:schemeClr val="tx1"/>
              </a:solidFill>
              <a:latin typeface="微软雅黑" panose="020B0503020204020204" pitchFamily="34" charset="-122"/>
            </a:endParaRPr>
          </a:p>
        </p:txBody>
      </p:sp>
      <p:sp>
        <p:nvSpPr>
          <p:cNvPr id="14" name="Bent Arrow 15"/>
          <p:cNvSpPr/>
          <p:nvPr/>
        </p:nvSpPr>
        <p:spPr>
          <a:xfrm rot="10800000" flipH="1" flipV="1">
            <a:off x="2415901" y="1912906"/>
            <a:ext cx="756130" cy="1146443"/>
          </a:xfrm>
          <a:prstGeom prst="bentArrow">
            <a:avLst>
              <a:gd name="adj1" fmla="val 25610"/>
              <a:gd name="adj2" fmla="val 12932"/>
              <a:gd name="adj3" fmla="val 0"/>
              <a:gd name="adj4" fmla="val 51957"/>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15" name="Bent Arrow 18"/>
          <p:cNvSpPr/>
          <p:nvPr/>
        </p:nvSpPr>
        <p:spPr>
          <a:xfrm flipH="1" flipV="1">
            <a:off x="1851842" y="2637205"/>
            <a:ext cx="756130" cy="804293"/>
          </a:xfrm>
          <a:prstGeom prst="bentArrow">
            <a:avLst>
              <a:gd name="adj1" fmla="val 25864"/>
              <a:gd name="adj2" fmla="val 12622"/>
              <a:gd name="adj3" fmla="val 0"/>
              <a:gd name="adj4" fmla="val 51957"/>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16" name="Right Arrow 19"/>
          <p:cNvSpPr/>
          <p:nvPr/>
        </p:nvSpPr>
        <p:spPr>
          <a:xfrm rot="10800000" flipH="1" flipV="1">
            <a:off x="662891" y="3257622"/>
            <a:ext cx="807934" cy="179285"/>
          </a:xfrm>
          <a:prstGeom prst="rightArrow">
            <a:avLst>
              <a:gd name="adj1" fmla="val 100000"/>
              <a:gd name="adj2" fmla="val 0"/>
            </a:avLst>
          </a:prstGeom>
          <a:solidFill>
            <a:srgbClr val="1357A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17" name="Text Placeholder 3"/>
          <p:cNvSpPr txBox="1"/>
          <p:nvPr/>
        </p:nvSpPr>
        <p:spPr>
          <a:xfrm>
            <a:off x="2649321" y="2445290"/>
            <a:ext cx="1038746" cy="10772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en-US" altLang="zh-CN" sz="700" b="1" dirty="0">
                <a:solidFill>
                  <a:srgbClr val="262626"/>
                </a:solidFill>
                <a:latin typeface="微软雅黑" panose="020B0503020204020204" pitchFamily="34" charset="-122"/>
                <a:ea typeface="微软雅黑" panose="020B0503020204020204" pitchFamily="34" charset="-122"/>
              </a:rPr>
              <a:t>2023.07.02-2023.07.15</a:t>
            </a:r>
            <a:endParaRPr lang="en-US" sz="700" b="1" dirty="0">
              <a:solidFill>
                <a:srgbClr val="262626"/>
              </a:solidFill>
              <a:latin typeface="微软雅黑" panose="020B0503020204020204" pitchFamily="34" charset="-122"/>
            </a:endParaRPr>
          </a:p>
        </p:txBody>
      </p:sp>
      <p:sp>
        <p:nvSpPr>
          <p:cNvPr id="18" name="Text Placeholder 3"/>
          <p:cNvSpPr txBox="1"/>
          <p:nvPr/>
        </p:nvSpPr>
        <p:spPr>
          <a:xfrm>
            <a:off x="2607498" y="2599859"/>
            <a:ext cx="1122388" cy="33855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zh-CN" altLang="en-US" sz="1000" dirty="0">
                <a:solidFill>
                  <a:srgbClr val="262626"/>
                </a:solidFill>
                <a:latin typeface="微软雅黑" panose="020B0503020204020204" pitchFamily="34" charset="-122"/>
                <a:ea typeface="微软雅黑" panose="020B0503020204020204" pitchFamily="34" charset="-122"/>
              </a:rPr>
              <a:t>项目需求评审</a:t>
            </a:r>
            <a:endParaRPr lang="en-US" altLang="zh-CN" sz="10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1000" b="1" dirty="0">
                <a:solidFill>
                  <a:schemeClr val="accent1"/>
                </a:solidFill>
                <a:latin typeface="微软雅黑" panose="020B0503020204020204" pitchFamily="34" charset="-122"/>
                <a:ea typeface="微软雅黑" panose="020B0503020204020204" pitchFamily="34" charset="-122"/>
              </a:rPr>
              <a:t>已完成</a:t>
            </a:r>
            <a:endParaRPr lang="en-US" altLang="zh-CN" sz="1000" b="1" dirty="0">
              <a:solidFill>
                <a:schemeClr val="accent1"/>
              </a:solidFill>
              <a:latin typeface="微软雅黑" panose="020B0503020204020204" pitchFamily="34" charset="-122"/>
              <a:ea typeface="微软雅黑" panose="020B0503020204020204" pitchFamily="34" charset="-122"/>
            </a:endParaRPr>
          </a:p>
        </p:txBody>
      </p:sp>
      <p:sp>
        <p:nvSpPr>
          <p:cNvPr id="19" name="Text Placeholder 3"/>
          <p:cNvSpPr txBox="1"/>
          <p:nvPr/>
        </p:nvSpPr>
        <p:spPr>
          <a:xfrm>
            <a:off x="3981415" y="2059712"/>
            <a:ext cx="1038746" cy="10772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en-US" altLang="zh-CN" sz="700" b="1" dirty="0">
                <a:solidFill>
                  <a:srgbClr val="262626"/>
                </a:solidFill>
                <a:latin typeface="微软雅黑" panose="020B0503020204020204" pitchFamily="34" charset="-122"/>
                <a:ea typeface="微软雅黑" panose="020B0503020204020204" pitchFamily="34" charset="-122"/>
              </a:rPr>
              <a:t>2023.07.16-2023.08.01</a:t>
            </a:r>
            <a:endParaRPr lang="en-US" sz="700" b="1" dirty="0">
              <a:solidFill>
                <a:srgbClr val="262626"/>
              </a:solidFill>
              <a:latin typeface="微软雅黑" panose="020B0503020204020204" pitchFamily="34" charset="-122"/>
              <a:ea typeface="微软雅黑" panose="020B0503020204020204" pitchFamily="34" charset="-122"/>
            </a:endParaRPr>
          </a:p>
        </p:txBody>
      </p:sp>
      <p:sp>
        <p:nvSpPr>
          <p:cNvPr id="20" name="Text Placeholder 3"/>
          <p:cNvSpPr txBox="1"/>
          <p:nvPr/>
        </p:nvSpPr>
        <p:spPr>
          <a:xfrm>
            <a:off x="3981415" y="2227714"/>
            <a:ext cx="1038746" cy="67710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zh-CN" altLang="en-US" sz="1000" dirty="0">
                <a:solidFill>
                  <a:srgbClr val="262626"/>
                </a:solidFill>
                <a:latin typeface="微软雅黑" panose="020B0503020204020204" pitchFamily="34" charset="-122"/>
                <a:ea typeface="微软雅黑" panose="020B0503020204020204" pitchFamily="34" charset="-122"/>
              </a:rPr>
              <a:t>机器人硬件设计</a:t>
            </a:r>
            <a:endParaRPr lang="en-US" altLang="zh-CN" sz="10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1000" dirty="0">
                <a:solidFill>
                  <a:srgbClr val="262626"/>
                </a:solidFill>
                <a:latin typeface="微软雅黑" panose="020B0503020204020204" pitchFamily="34" charset="-122"/>
                <a:ea typeface="微软雅黑" panose="020B0503020204020204" pitchFamily="34" charset="-122"/>
              </a:rPr>
              <a:t>机器人硬件组装与测试</a:t>
            </a:r>
            <a:endParaRPr lang="en-US" altLang="zh-CN" sz="10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1000" b="1" dirty="0">
                <a:solidFill>
                  <a:schemeClr val="accent1"/>
                </a:solidFill>
                <a:latin typeface="微软雅黑" panose="020B0503020204020204" pitchFamily="34" charset="-122"/>
                <a:ea typeface="微软雅黑" panose="020B0503020204020204" pitchFamily="34" charset="-122"/>
              </a:rPr>
              <a:t>已完成</a:t>
            </a:r>
            <a:endParaRPr lang="en-US" altLang="zh-CN" sz="1000" b="1" dirty="0">
              <a:solidFill>
                <a:schemeClr val="accent1"/>
              </a:solidFill>
              <a:latin typeface="微软雅黑" panose="020B0503020204020204" pitchFamily="34" charset="-122"/>
              <a:ea typeface="微软雅黑" panose="020B0503020204020204" pitchFamily="34" charset="-122"/>
            </a:endParaRPr>
          </a:p>
        </p:txBody>
      </p:sp>
      <p:sp>
        <p:nvSpPr>
          <p:cNvPr id="21" name="Text Placeholder 3"/>
          <p:cNvSpPr txBox="1"/>
          <p:nvPr/>
        </p:nvSpPr>
        <p:spPr>
          <a:xfrm>
            <a:off x="1316630" y="2097925"/>
            <a:ext cx="1038746" cy="10772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en-US" altLang="zh-CN" sz="700" b="1" dirty="0">
                <a:solidFill>
                  <a:srgbClr val="262626"/>
                </a:solidFill>
                <a:latin typeface="微软雅黑" panose="020B0503020204020204" pitchFamily="34" charset="-122"/>
                <a:ea typeface="微软雅黑" panose="020B0503020204020204" pitchFamily="34" charset="-122"/>
              </a:rPr>
              <a:t>2023.06.01-2023.07.01</a:t>
            </a:r>
            <a:endParaRPr lang="en-US" sz="700" b="1" dirty="0">
              <a:solidFill>
                <a:srgbClr val="262626"/>
              </a:solidFill>
              <a:latin typeface="微软雅黑" panose="020B0503020204020204" pitchFamily="34" charset="-122"/>
            </a:endParaRPr>
          </a:p>
        </p:txBody>
      </p:sp>
      <p:sp>
        <p:nvSpPr>
          <p:cNvPr id="22" name="Text Placeholder 3"/>
          <p:cNvSpPr txBox="1"/>
          <p:nvPr/>
        </p:nvSpPr>
        <p:spPr>
          <a:xfrm>
            <a:off x="1274809" y="2237503"/>
            <a:ext cx="1122388" cy="6093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zh-CN" altLang="en-US" sz="900" dirty="0">
                <a:solidFill>
                  <a:srgbClr val="262626"/>
                </a:solidFill>
                <a:latin typeface="微软雅黑" panose="020B0503020204020204" pitchFamily="34" charset="-122"/>
                <a:ea typeface="微软雅黑" panose="020B0503020204020204" pitchFamily="34" charset="-122"/>
              </a:rPr>
              <a:t>项目需求分析</a:t>
            </a:r>
            <a:endParaRPr lang="en-US" altLang="zh-CN" sz="9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900" dirty="0">
                <a:solidFill>
                  <a:srgbClr val="262626"/>
                </a:solidFill>
                <a:latin typeface="微软雅黑" panose="020B0503020204020204" pitchFamily="34" charset="-122"/>
                <a:ea typeface="微软雅黑" panose="020B0503020204020204" pitchFamily="34" charset="-122"/>
              </a:rPr>
              <a:t>组织小组成员进行相关技术学习</a:t>
            </a:r>
            <a:endParaRPr lang="en-US" altLang="zh-CN" sz="9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900" b="1" dirty="0">
                <a:solidFill>
                  <a:schemeClr val="accent1"/>
                </a:solidFill>
                <a:latin typeface="微软雅黑" panose="020B0503020204020204" pitchFamily="34" charset="-122"/>
                <a:ea typeface="微软雅黑" panose="020B0503020204020204" pitchFamily="34" charset="-122"/>
              </a:rPr>
              <a:t>已完成</a:t>
            </a:r>
            <a:endParaRPr lang="en-US" sz="900" b="1" dirty="0">
              <a:solidFill>
                <a:schemeClr val="accent1"/>
              </a:solidFill>
              <a:latin typeface="微软雅黑" panose="020B0503020204020204" pitchFamily="34" charset="-122"/>
              <a:ea typeface="微软雅黑" panose="020B0503020204020204" pitchFamily="34" charset="-122"/>
            </a:endParaRPr>
          </a:p>
        </p:txBody>
      </p:sp>
      <p:sp>
        <p:nvSpPr>
          <p:cNvPr id="23" name="Text Placeholder 3"/>
          <p:cNvSpPr txBox="1"/>
          <p:nvPr/>
        </p:nvSpPr>
        <p:spPr>
          <a:xfrm>
            <a:off x="6652796" y="2190957"/>
            <a:ext cx="1038746" cy="10772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en-US" altLang="zh-CN" sz="700" b="1" dirty="0">
                <a:solidFill>
                  <a:srgbClr val="262626"/>
                </a:solidFill>
                <a:latin typeface="微软雅黑" panose="020B0503020204020204" pitchFamily="34" charset="-122"/>
                <a:ea typeface="微软雅黑" panose="020B0503020204020204" pitchFamily="34" charset="-122"/>
              </a:rPr>
              <a:t>2023.09.04-2023.10.08</a:t>
            </a:r>
            <a:endParaRPr lang="en-US" sz="700" b="1" dirty="0">
              <a:solidFill>
                <a:srgbClr val="262626"/>
              </a:solidFill>
              <a:latin typeface="微软雅黑" panose="020B0503020204020204" pitchFamily="34" charset="-122"/>
              <a:ea typeface="微软雅黑" panose="020B0503020204020204" pitchFamily="34" charset="-122"/>
            </a:endParaRPr>
          </a:p>
        </p:txBody>
      </p:sp>
      <p:sp>
        <p:nvSpPr>
          <p:cNvPr id="24" name="Text Placeholder 3"/>
          <p:cNvSpPr txBox="1"/>
          <p:nvPr/>
        </p:nvSpPr>
        <p:spPr>
          <a:xfrm>
            <a:off x="6652795" y="2345524"/>
            <a:ext cx="1038747" cy="52322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zh-CN" altLang="en-US" sz="1000" dirty="0">
                <a:solidFill>
                  <a:srgbClr val="262626"/>
                </a:solidFill>
                <a:latin typeface="微软雅黑" panose="020B0503020204020204" pitchFamily="34" charset="-122"/>
                <a:ea typeface="微软雅黑" panose="020B0503020204020204" pitchFamily="34" charset="-122"/>
              </a:rPr>
              <a:t>机器人交互界面</a:t>
            </a:r>
            <a:endParaRPr lang="en-US" altLang="zh-CN" sz="10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1000" dirty="0">
                <a:solidFill>
                  <a:srgbClr val="262626"/>
                </a:solidFill>
                <a:latin typeface="微软雅黑" panose="020B0503020204020204" pitchFamily="34" charset="-122"/>
                <a:ea typeface="微软雅黑" panose="020B0503020204020204" pitchFamily="34" charset="-122"/>
              </a:rPr>
              <a:t>开发</a:t>
            </a:r>
            <a:endParaRPr lang="en-US" altLang="zh-CN" sz="10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1000" b="1" dirty="0">
                <a:solidFill>
                  <a:schemeClr val="accent1"/>
                </a:solidFill>
                <a:latin typeface="微软雅黑" panose="020B0503020204020204" pitchFamily="34" charset="-122"/>
                <a:ea typeface="微软雅黑" panose="020B0503020204020204" pitchFamily="34" charset="-122"/>
              </a:rPr>
              <a:t>已完成</a:t>
            </a:r>
            <a:endParaRPr lang="en-US" altLang="zh-CN" sz="1000" b="1" dirty="0">
              <a:solidFill>
                <a:schemeClr val="accent1"/>
              </a:solidFill>
              <a:latin typeface="微软雅黑" panose="020B0503020204020204" pitchFamily="34" charset="-122"/>
              <a:ea typeface="微软雅黑" panose="020B0503020204020204" pitchFamily="34" charset="-122"/>
            </a:endParaRPr>
          </a:p>
        </p:txBody>
      </p:sp>
      <p:sp>
        <p:nvSpPr>
          <p:cNvPr id="25" name="Text Placeholder 3"/>
          <p:cNvSpPr txBox="1"/>
          <p:nvPr/>
        </p:nvSpPr>
        <p:spPr>
          <a:xfrm>
            <a:off x="5308264" y="2431561"/>
            <a:ext cx="1038746" cy="10772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en-US" altLang="zh-CN" sz="700" b="1" dirty="0">
                <a:solidFill>
                  <a:srgbClr val="262626"/>
                </a:solidFill>
                <a:latin typeface="微软雅黑" panose="020B0503020204020204" pitchFamily="34" charset="-122"/>
                <a:ea typeface="微软雅黑" panose="020B0503020204020204" pitchFamily="34" charset="-122"/>
              </a:rPr>
              <a:t>2023.08.02-2023.09.03</a:t>
            </a:r>
            <a:endParaRPr lang="en-US" sz="700" b="1" dirty="0">
              <a:solidFill>
                <a:srgbClr val="262626"/>
              </a:solidFill>
              <a:latin typeface="微软雅黑" panose="020B0503020204020204" pitchFamily="34" charset="-122"/>
              <a:ea typeface="微软雅黑" panose="020B0503020204020204" pitchFamily="34" charset="-122"/>
            </a:endParaRPr>
          </a:p>
        </p:txBody>
      </p:sp>
      <p:sp>
        <p:nvSpPr>
          <p:cNvPr id="26" name="Text Placeholder 3"/>
          <p:cNvSpPr txBox="1"/>
          <p:nvPr/>
        </p:nvSpPr>
        <p:spPr>
          <a:xfrm>
            <a:off x="5306347" y="2586128"/>
            <a:ext cx="1040663" cy="52322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zh-CN" altLang="en-US" sz="1000" dirty="0">
                <a:solidFill>
                  <a:srgbClr val="262626"/>
                </a:solidFill>
                <a:latin typeface="微软雅黑" panose="020B0503020204020204" pitchFamily="34" charset="-122"/>
                <a:ea typeface="微软雅黑" panose="020B0503020204020204" pitchFamily="34" charset="-122"/>
              </a:rPr>
              <a:t>机器人调度模块</a:t>
            </a:r>
            <a:endParaRPr lang="en-US" altLang="zh-CN" sz="10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1000" dirty="0">
                <a:solidFill>
                  <a:srgbClr val="262626"/>
                </a:solidFill>
                <a:latin typeface="微软雅黑" panose="020B0503020204020204" pitchFamily="34" charset="-122"/>
                <a:ea typeface="微软雅黑" panose="020B0503020204020204" pitchFamily="34" charset="-122"/>
              </a:rPr>
              <a:t>开发</a:t>
            </a:r>
            <a:endParaRPr lang="en-US" altLang="zh-CN" sz="10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1000" b="1" dirty="0">
                <a:solidFill>
                  <a:schemeClr val="accent1"/>
                </a:solidFill>
                <a:latin typeface="微软雅黑" panose="020B0503020204020204" pitchFamily="34" charset="-122"/>
                <a:ea typeface="微软雅黑" panose="020B0503020204020204" pitchFamily="34" charset="-122"/>
              </a:rPr>
              <a:t>已完成</a:t>
            </a:r>
            <a:endParaRPr lang="en-US" altLang="zh-CN" sz="1000" b="1" dirty="0">
              <a:solidFill>
                <a:schemeClr val="accent1"/>
              </a:solidFill>
              <a:latin typeface="微软雅黑" panose="020B0503020204020204" pitchFamily="34" charset="-122"/>
              <a:ea typeface="微软雅黑" panose="020B0503020204020204" pitchFamily="34" charset="-122"/>
            </a:endParaRPr>
          </a:p>
        </p:txBody>
      </p:sp>
      <p:sp>
        <p:nvSpPr>
          <p:cNvPr id="28" name="Rounded Rectangle 23"/>
          <p:cNvSpPr/>
          <p:nvPr/>
        </p:nvSpPr>
        <p:spPr>
          <a:xfrm>
            <a:off x="1444781" y="2933437"/>
            <a:ext cx="793897" cy="790319"/>
          </a:xfrm>
          <a:prstGeom prst="roundRect">
            <a:avLst>
              <a:gd name="adj" fmla="val 13124"/>
            </a:avLst>
          </a:prstGeom>
          <a:solidFill>
            <a:srgbClr val="1273B8"/>
          </a:solidFill>
          <a:ln>
            <a:solidFill>
              <a:srgbClr val="1273B8"/>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30" name="Rounded Rectangle 27"/>
          <p:cNvSpPr/>
          <p:nvPr/>
        </p:nvSpPr>
        <p:spPr>
          <a:xfrm>
            <a:off x="4118018" y="2956044"/>
            <a:ext cx="793897" cy="790319"/>
          </a:xfrm>
          <a:prstGeom prst="roundRect">
            <a:avLst>
              <a:gd name="adj" fmla="val 13124"/>
            </a:avLst>
          </a:prstGeom>
          <a:solidFill>
            <a:srgbClr val="1273B8"/>
          </a:solidFill>
          <a:ln>
            <a:solidFill>
              <a:srgbClr val="1273B8"/>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32" name="Rounded Rectangle 24"/>
          <p:cNvSpPr/>
          <p:nvPr/>
        </p:nvSpPr>
        <p:spPr>
          <a:xfrm>
            <a:off x="2772418" y="1607055"/>
            <a:ext cx="793897" cy="790319"/>
          </a:xfrm>
          <a:prstGeom prst="roundRect">
            <a:avLst>
              <a:gd name="adj" fmla="val 13124"/>
            </a:avLst>
          </a:prstGeom>
          <a:solidFill>
            <a:srgbClr val="4478BD"/>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34" name="Rounded Rectangle 28"/>
          <p:cNvSpPr/>
          <p:nvPr/>
        </p:nvSpPr>
        <p:spPr>
          <a:xfrm>
            <a:off x="6772855" y="2912987"/>
            <a:ext cx="793897" cy="790319"/>
          </a:xfrm>
          <a:prstGeom prst="roundRect">
            <a:avLst>
              <a:gd name="adj" fmla="val 13124"/>
            </a:avLst>
          </a:prstGeom>
          <a:solidFill>
            <a:srgbClr val="1273B8"/>
          </a:solidFill>
          <a:ln>
            <a:solidFill>
              <a:srgbClr val="1273B8"/>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36" name="Rounded Rectangle 29"/>
          <p:cNvSpPr/>
          <p:nvPr/>
        </p:nvSpPr>
        <p:spPr>
          <a:xfrm>
            <a:off x="5402888" y="1597411"/>
            <a:ext cx="793897" cy="790319"/>
          </a:xfrm>
          <a:prstGeom prst="roundRect">
            <a:avLst>
              <a:gd name="adj" fmla="val 13124"/>
            </a:avLst>
          </a:prstGeom>
          <a:solidFill>
            <a:srgbClr val="4478BD"/>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37" name="Freeform 40"/>
          <p:cNvSpPr>
            <a:spLocks noEditPoints="1"/>
          </p:cNvSpPr>
          <p:nvPr/>
        </p:nvSpPr>
        <p:spPr bwMode="auto">
          <a:xfrm>
            <a:off x="5622977" y="1815213"/>
            <a:ext cx="353719" cy="354714"/>
          </a:xfrm>
          <a:custGeom>
            <a:avLst/>
            <a:gdLst/>
            <a:ahLst/>
            <a:cxnLst>
              <a:cxn ang="0">
                <a:pos x="63" y="43"/>
              </a:cxn>
              <a:cxn ang="0">
                <a:pos x="60" y="48"/>
              </a:cxn>
              <a:cxn ang="0">
                <a:pos x="34" y="62"/>
              </a:cxn>
              <a:cxn ang="0">
                <a:pos x="31" y="63"/>
              </a:cxn>
              <a:cxn ang="0">
                <a:pos x="29" y="62"/>
              </a:cxn>
              <a:cxn ang="0">
                <a:pos x="2" y="48"/>
              </a:cxn>
              <a:cxn ang="0">
                <a:pos x="0" y="43"/>
              </a:cxn>
              <a:cxn ang="0">
                <a:pos x="0" y="14"/>
              </a:cxn>
              <a:cxn ang="0">
                <a:pos x="3" y="10"/>
              </a:cxn>
              <a:cxn ang="0">
                <a:pos x="30" y="0"/>
              </a:cxn>
              <a:cxn ang="0">
                <a:pos x="31" y="0"/>
              </a:cxn>
              <a:cxn ang="0">
                <a:pos x="33" y="0"/>
              </a:cxn>
              <a:cxn ang="0">
                <a:pos x="60" y="10"/>
              </a:cxn>
              <a:cxn ang="0">
                <a:pos x="63" y="14"/>
              </a:cxn>
              <a:cxn ang="0">
                <a:pos x="63" y="43"/>
              </a:cxn>
              <a:cxn ang="0">
                <a:pos x="58" y="14"/>
              </a:cxn>
              <a:cxn ang="0">
                <a:pos x="31" y="4"/>
              </a:cxn>
              <a:cxn ang="0">
                <a:pos x="5" y="14"/>
              </a:cxn>
              <a:cxn ang="0">
                <a:pos x="31" y="24"/>
              </a:cxn>
              <a:cxn ang="0">
                <a:pos x="58" y="14"/>
              </a:cxn>
              <a:cxn ang="0">
                <a:pos x="58" y="43"/>
              </a:cxn>
              <a:cxn ang="0">
                <a:pos x="58" y="19"/>
              </a:cxn>
              <a:cxn ang="0">
                <a:pos x="34" y="28"/>
              </a:cxn>
              <a:cxn ang="0">
                <a:pos x="34" y="57"/>
              </a:cxn>
              <a:cxn ang="0">
                <a:pos x="58" y="43"/>
              </a:cxn>
            </a:cxnLst>
            <a:rect l="0" t="0" r="r" b="b"/>
            <a:pathLst>
              <a:path w="63" h="63">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38" name="Right Arrow 136"/>
          <p:cNvSpPr/>
          <p:nvPr/>
        </p:nvSpPr>
        <p:spPr>
          <a:xfrm rot="10800000" flipH="1" flipV="1">
            <a:off x="7566752" y="3257622"/>
            <a:ext cx="672152" cy="179285"/>
          </a:xfrm>
          <a:prstGeom prst="rightArrow">
            <a:avLst>
              <a:gd name="adj1" fmla="val 100000"/>
              <a:gd name="adj2" fmla="val 0"/>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39" name="Oval 138"/>
          <p:cNvSpPr>
            <a:spLocks noChangeAspect="1"/>
          </p:cNvSpPr>
          <p:nvPr/>
        </p:nvSpPr>
        <p:spPr>
          <a:xfrm>
            <a:off x="7855231" y="3039930"/>
            <a:ext cx="638366" cy="636021"/>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00" b="1" dirty="0">
              <a:solidFill>
                <a:schemeClr val="bg1"/>
              </a:solidFill>
              <a:latin typeface="微软雅黑" panose="020B0503020204020204" pitchFamily="34" charset="-122"/>
            </a:endParaRPr>
          </a:p>
        </p:txBody>
      </p:sp>
      <p:sp>
        <p:nvSpPr>
          <p:cNvPr id="40" name="Oval 139"/>
          <p:cNvSpPr>
            <a:spLocks noChangeAspect="1"/>
          </p:cNvSpPr>
          <p:nvPr/>
        </p:nvSpPr>
        <p:spPr>
          <a:xfrm>
            <a:off x="7928889" y="3113317"/>
            <a:ext cx="491050" cy="489247"/>
          </a:xfrm>
          <a:prstGeom prst="ellipse">
            <a:avLst/>
          </a:prstGeom>
          <a:solidFill>
            <a:srgbClr val="4478B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41" name="Oval 141"/>
          <p:cNvSpPr>
            <a:spLocks noChangeAspect="1"/>
          </p:cNvSpPr>
          <p:nvPr/>
        </p:nvSpPr>
        <p:spPr>
          <a:xfrm>
            <a:off x="396042" y="3039930"/>
            <a:ext cx="638366" cy="636021"/>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00" b="1" dirty="0">
              <a:solidFill>
                <a:schemeClr val="bg1"/>
              </a:solidFill>
              <a:latin typeface="微软雅黑" panose="020B0503020204020204" pitchFamily="34" charset="-122"/>
            </a:endParaRPr>
          </a:p>
        </p:txBody>
      </p:sp>
      <p:sp>
        <p:nvSpPr>
          <p:cNvPr id="42" name="Oval 142"/>
          <p:cNvSpPr>
            <a:spLocks noChangeAspect="1"/>
          </p:cNvSpPr>
          <p:nvPr/>
        </p:nvSpPr>
        <p:spPr>
          <a:xfrm>
            <a:off x="469699" y="3113317"/>
            <a:ext cx="491050" cy="489247"/>
          </a:xfrm>
          <a:prstGeom prst="ellipse">
            <a:avLst/>
          </a:prstGeom>
          <a:solidFill>
            <a:srgbClr val="1273B8"/>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6770" y="1754663"/>
            <a:ext cx="499639" cy="499639"/>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0631" y="3078396"/>
            <a:ext cx="500400" cy="500400"/>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2453" y="3093531"/>
            <a:ext cx="500400" cy="500400"/>
          </a:xfrm>
          <a:prstGeom prst="rect">
            <a:avLst/>
          </a:prstGeom>
        </p:spPr>
      </p:pic>
      <p:sp>
        <p:nvSpPr>
          <p:cNvPr id="51" name="Freeform 40"/>
          <p:cNvSpPr>
            <a:spLocks noEditPoints="1"/>
          </p:cNvSpPr>
          <p:nvPr/>
        </p:nvSpPr>
        <p:spPr bwMode="auto">
          <a:xfrm>
            <a:off x="6999345" y="3131027"/>
            <a:ext cx="353719" cy="354714"/>
          </a:xfrm>
          <a:custGeom>
            <a:avLst/>
            <a:gdLst/>
            <a:ahLst/>
            <a:cxnLst>
              <a:cxn ang="0">
                <a:pos x="63" y="43"/>
              </a:cxn>
              <a:cxn ang="0">
                <a:pos x="60" y="48"/>
              </a:cxn>
              <a:cxn ang="0">
                <a:pos x="34" y="62"/>
              </a:cxn>
              <a:cxn ang="0">
                <a:pos x="31" y="63"/>
              </a:cxn>
              <a:cxn ang="0">
                <a:pos x="29" y="62"/>
              </a:cxn>
              <a:cxn ang="0">
                <a:pos x="2" y="48"/>
              </a:cxn>
              <a:cxn ang="0">
                <a:pos x="0" y="43"/>
              </a:cxn>
              <a:cxn ang="0">
                <a:pos x="0" y="14"/>
              </a:cxn>
              <a:cxn ang="0">
                <a:pos x="3" y="10"/>
              </a:cxn>
              <a:cxn ang="0">
                <a:pos x="30" y="0"/>
              </a:cxn>
              <a:cxn ang="0">
                <a:pos x="31" y="0"/>
              </a:cxn>
              <a:cxn ang="0">
                <a:pos x="33" y="0"/>
              </a:cxn>
              <a:cxn ang="0">
                <a:pos x="60" y="10"/>
              </a:cxn>
              <a:cxn ang="0">
                <a:pos x="63" y="14"/>
              </a:cxn>
              <a:cxn ang="0">
                <a:pos x="63" y="43"/>
              </a:cxn>
              <a:cxn ang="0">
                <a:pos x="58" y="14"/>
              </a:cxn>
              <a:cxn ang="0">
                <a:pos x="31" y="4"/>
              </a:cxn>
              <a:cxn ang="0">
                <a:pos x="5" y="14"/>
              </a:cxn>
              <a:cxn ang="0">
                <a:pos x="31" y="24"/>
              </a:cxn>
              <a:cxn ang="0">
                <a:pos x="58" y="14"/>
              </a:cxn>
              <a:cxn ang="0">
                <a:pos x="58" y="43"/>
              </a:cxn>
              <a:cxn ang="0">
                <a:pos x="58" y="19"/>
              </a:cxn>
              <a:cxn ang="0">
                <a:pos x="34" y="28"/>
              </a:cxn>
              <a:cxn ang="0">
                <a:pos x="34" y="57"/>
              </a:cxn>
              <a:cxn ang="0">
                <a:pos x="58" y="43"/>
              </a:cxn>
            </a:cxnLst>
            <a:rect l="0" t="0" r="r" b="b"/>
            <a:pathLst>
              <a:path w="63" h="63">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grpSp>
        <p:nvGrpSpPr>
          <p:cNvPr id="52" name="组合 51"/>
          <p:cNvGrpSpPr/>
          <p:nvPr/>
        </p:nvGrpSpPr>
        <p:grpSpPr>
          <a:xfrm>
            <a:off x="-107822" y="59105"/>
            <a:ext cx="2443609" cy="1168948"/>
            <a:chOff x="-107822" y="59105"/>
            <a:chExt cx="2443609" cy="1168948"/>
          </a:xfrm>
        </p:grpSpPr>
        <p:sp>
          <p:nvSpPr>
            <p:cNvPr id="53" name="文本框 52"/>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1</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54" name="图片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55" name="直接连接符 54"/>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612238" y="319896"/>
              <a:ext cx="1723549"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项目当前进度</a:t>
              </a:r>
            </a:p>
          </p:txBody>
        </p:sp>
      </p:grpSp>
    </p:spTree>
    <p:extLst>
      <p:ext uri="{BB962C8B-B14F-4D97-AF65-F5344CB8AC3E}">
        <p14:creationId xmlns:p14="http://schemas.microsoft.com/office/powerpoint/2010/main" val="25657732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500"/>
                                        <p:tgtEl>
                                          <p:spTgt spid="3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fade">
                                      <p:cBhvr>
                                        <p:cTn id="96" dur="500"/>
                                        <p:tgtEl>
                                          <p:spTgt spid="4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10" presetClass="entr" presetSubtype="0"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par>
                                <p:cTn id="109" presetID="10" presetClass="entr" presetSubtype="0" fill="hold" nodeType="withEffect">
                                  <p:stCondLst>
                                    <p:cond delay="0"/>
                                  </p:stCondLst>
                                  <p:childTnLst>
                                    <p:set>
                                      <p:cBhvr>
                                        <p:cTn id="110" dur="1" fill="hold">
                                          <p:stCondLst>
                                            <p:cond delay="0"/>
                                          </p:stCondLst>
                                        </p:cTn>
                                        <p:tgtEl>
                                          <p:spTgt spid="4"/>
                                        </p:tgtEl>
                                        <p:attrNameLst>
                                          <p:attrName>style.visibility</p:attrName>
                                        </p:attrNameLst>
                                      </p:cBhvr>
                                      <p:to>
                                        <p:strVal val="visible"/>
                                      </p:to>
                                    </p:set>
                                    <p:animEffect transition="in" filter="fade">
                                      <p:cBhvr>
                                        <p:cTn id="1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P spid="28" grpId="0" animBg="1"/>
      <p:bldP spid="30" grpId="0" animBg="1"/>
      <p:bldP spid="32" grpId="0" animBg="1"/>
      <p:bldP spid="34" grpId="0" animBg="1"/>
      <p:bldP spid="36" grpId="0" animBg="1"/>
      <p:bldP spid="37" grpId="0" animBg="1"/>
      <p:bldP spid="38" grpId="0" animBg="1"/>
      <p:bldP spid="39" grpId="0" animBg="1"/>
      <p:bldP spid="40" grpId="0" animBg="1"/>
      <p:bldP spid="41" grpId="0" animBg="1"/>
      <p:bldP spid="42" grpId="0" animBg="1"/>
      <p:bldP spid="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ent Arrow 6"/>
          <p:cNvSpPr/>
          <p:nvPr/>
        </p:nvSpPr>
        <p:spPr>
          <a:xfrm rot="10800000" flipV="1">
            <a:off x="5852691" y="1849921"/>
            <a:ext cx="756130" cy="1146444"/>
          </a:xfrm>
          <a:prstGeom prst="bentArrow">
            <a:avLst>
              <a:gd name="adj1" fmla="val 25864"/>
              <a:gd name="adj2" fmla="val 12932"/>
              <a:gd name="adj3" fmla="val 0"/>
              <a:gd name="adj4" fmla="val 51957"/>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9" name="Bent Arrow 10"/>
          <p:cNvSpPr/>
          <p:nvPr/>
        </p:nvSpPr>
        <p:spPr>
          <a:xfrm rot="5400000" flipH="1" flipV="1">
            <a:off x="6653797" y="2405513"/>
            <a:ext cx="738003" cy="1198815"/>
          </a:xfrm>
          <a:prstGeom prst="bentArrow">
            <a:avLst>
              <a:gd name="adj1" fmla="val 25864"/>
              <a:gd name="adj2" fmla="val 12062"/>
              <a:gd name="adj3" fmla="val 0"/>
              <a:gd name="adj4" fmla="val 51957"/>
            </a:avLst>
          </a:prstGeom>
          <a:solidFill>
            <a:srgbClr val="1357A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10" name="Bent Arrow 5"/>
          <p:cNvSpPr/>
          <p:nvPr/>
        </p:nvSpPr>
        <p:spPr>
          <a:xfrm rot="10800000" flipH="1" flipV="1">
            <a:off x="5096562" y="1849921"/>
            <a:ext cx="756130" cy="1146443"/>
          </a:xfrm>
          <a:prstGeom prst="bentArrow">
            <a:avLst>
              <a:gd name="adj1" fmla="val 25610"/>
              <a:gd name="adj2" fmla="val 12932"/>
              <a:gd name="adj3" fmla="val 0"/>
              <a:gd name="adj4" fmla="val 51957"/>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11" name="Bent Arrow 13"/>
          <p:cNvSpPr/>
          <p:nvPr/>
        </p:nvSpPr>
        <p:spPr>
          <a:xfrm flipH="1" flipV="1">
            <a:off x="4535167" y="2574220"/>
            <a:ext cx="756130" cy="804293"/>
          </a:xfrm>
          <a:prstGeom prst="bentArrow">
            <a:avLst>
              <a:gd name="adj1" fmla="val 25864"/>
              <a:gd name="adj2" fmla="val 12932"/>
              <a:gd name="adj3" fmla="val 0"/>
              <a:gd name="adj4" fmla="val 51957"/>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12" name="Bent Arrow 16"/>
          <p:cNvSpPr/>
          <p:nvPr/>
        </p:nvSpPr>
        <p:spPr>
          <a:xfrm rot="10800000" flipV="1">
            <a:off x="3191881" y="1849921"/>
            <a:ext cx="756130" cy="1146444"/>
          </a:xfrm>
          <a:prstGeom prst="bentArrow">
            <a:avLst>
              <a:gd name="adj1" fmla="val 25864"/>
              <a:gd name="adj2" fmla="val 12932"/>
              <a:gd name="adj3" fmla="val 0"/>
              <a:gd name="adj4" fmla="val 51957"/>
            </a:avLst>
          </a:prstGeom>
          <a:solidFill>
            <a:srgbClr val="1357A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solidFill>
                <a:schemeClr val="tx1"/>
              </a:solidFill>
              <a:latin typeface="微软雅黑" panose="020B0503020204020204" pitchFamily="34" charset="-122"/>
            </a:endParaRPr>
          </a:p>
        </p:txBody>
      </p:sp>
      <p:sp>
        <p:nvSpPr>
          <p:cNvPr id="13" name="Bent Arrow 17"/>
          <p:cNvSpPr/>
          <p:nvPr/>
        </p:nvSpPr>
        <p:spPr>
          <a:xfrm rot="5400000" flipH="1" flipV="1">
            <a:off x="3756698" y="2570600"/>
            <a:ext cx="804294" cy="811531"/>
          </a:xfrm>
          <a:prstGeom prst="bentArrow">
            <a:avLst>
              <a:gd name="adj1" fmla="val 25864"/>
              <a:gd name="adj2" fmla="val 12061"/>
              <a:gd name="adj3" fmla="val 290"/>
              <a:gd name="adj4" fmla="val 51957"/>
            </a:avLst>
          </a:prstGeom>
          <a:solidFill>
            <a:srgbClr val="1357A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solidFill>
                <a:schemeClr val="tx1"/>
              </a:solidFill>
              <a:latin typeface="微软雅黑" panose="020B0503020204020204" pitchFamily="34" charset="-122"/>
            </a:endParaRPr>
          </a:p>
        </p:txBody>
      </p:sp>
      <p:sp>
        <p:nvSpPr>
          <p:cNvPr id="14" name="Bent Arrow 15"/>
          <p:cNvSpPr/>
          <p:nvPr/>
        </p:nvSpPr>
        <p:spPr>
          <a:xfrm rot="10800000" flipH="1" flipV="1">
            <a:off x="2438415" y="1849921"/>
            <a:ext cx="756130" cy="1146443"/>
          </a:xfrm>
          <a:prstGeom prst="bentArrow">
            <a:avLst>
              <a:gd name="adj1" fmla="val 25610"/>
              <a:gd name="adj2" fmla="val 12932"/>
              <a:gd name="adj3" fmla="val 0"/>
              <a:gd name="adj4" fmla="val 51957"/>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15" name="Bent Arrow 18"/>
          <p:cNvSpPr/>
          <p:nvPr/>
        </p:nvSpPr>
        <p:spPr>
          <a:xfrm flipH="1" flipV="1">
            <a:off x="1874356" y="2574220"/>
            <a:ext cx="756130" cy="804293"/>
          </a:xfrm>
          <a:prstGeom prst="bentArrow">
            <a:avLst>
              <a:gd name="adj1" fmla="val 25864"/>
              <a:gd name="adj2" fmla="val 12622"/>
              <a:gd name="adj3" fmla="val 0"/>
              <a:gd name="adj4" fmla="val 51957"/>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16" name="Right Arrow 19"/>
          <p:cNvSpPr/>
          <p:nvPr/>
        </p:nvSpPr>
        <p:spPr>
          <a:xfrm rot="10800000" flipH="1" flipV="1">
            <a:off x="685405" y="3194637"/>
            <a:ext cx="807934" cy="179285"/>
          </a:xfrm>
          <a:prstGeom prst="rightArrow">
            <a:avLst>
              <a:gd name="adj1" fmla="val 100000"/>
              <a:gd name="adj2" fmla="val 0"/>
            </a:avLst>
          </a:prstGeom>
          <a:solidFill>
            <a:srgbClr val="1357A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17" name="Text Placeholder 3"/>
          <p:cNvSpPr txBox="1"/>
          <p:nvPr/>
        </p:nvSpPr>
        <p:spPr>
          <a:xfrm>
            <a:off x="2671835" y="2382305"/>
            <a:ext cx="1038746" cy="10772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en-US" altLang="zh-CN" sz="700" b="1" dirty="0">
                <a:solidFill>
                  <a:srgbClr val="262626"/>
                </a:solidFill>
                <a:latin typeface="微软雅黑" panose="020B0503020204020204" pitchFamily="34" charset="-122"/>
                <a:ea typeface="微软雅黑" panose="020B0503020204020204" pitchFamily="34" charset="-122"/>
              </a:rPr>
              <a:t>2023.11.01-2023.11.15</a:t>
            </a:r>
            <a:endParaRPr lang="en-US" sz="700" b="1" dirty="0">
              <a:solidFill>
                <a:srgbClr val="262626"/>
              </a:solidFill>
              <a:latin typeface="微软雅黑" panose="020B0503020204020204" pitchFamily="34" charset="-122"/>
            </a:endParaRPr>
          </a:p>
        </p:txBody>
      </p:sp>
      <p:sp>
        <p:nvSpPr>
          <p:cNvPr id="18" name="Text Placeholder 3"/>
          <p:cNvSpPr txBox="1"/>
          <p:nvPr/>
        </p:nvSpPr>
        <p:spPr>
          <a:xfrm>
            <a:off x="2630012" y="2536874"/>
            <a:ext cx="1122388" cy="33855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zh-CN" altLang="en-US" sz="1000" dirty="0">
                <a:solidFill>
                  <a:srgbClr val="262626"/>
                </a:solidFill>
                <a:latin typeface="微软雅黑" panose="020B0503020204020204" pitchFamily="34" charset="-122"/>
                <a:ea typeface="微软雅黑" panose="020B0503020204020204" pitchFamily="34" charset="-122"/>
              </a:rPr>
              <a:t>通信模块开发</a:t>
            </a:r>
            <a:endParaRPr lang="en-US" altLang="zh-CN" sz="10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1000" b="1" dirty="0">
                <a:solidFill>
                  <a:schemeClr val="accent1"/>
                </a:solidFill>
                <a:latin typeface="微软雅黑" panose="020B0503020204020204" pitchFamily="34" charset="-122"/>
                <a:ea typeface="微软雅黑" panose="020B0503020204020204" pitchFamily="34" charset="-122"/>
              </a:rPr>
              <a:t>已完成</a:t>
            </a:r>
            <a:endParaRPr lang="en-US" altLang="zh-CN" sz="1000" b="1" dirty="0">
              <a:solidFill>
                <a:schemeClr val="accent1"/>
              </a:solidFill>
              <a:latin typeface="微软雅黑" panose="020B0503020204020204" pitchFamily="34" charset="-122"/>
              <a:ea typeface="微软雅黑" panose="020B0503020204020204" pitchFamily="34" charset="-122"/>
            </a:endParaRPr>
          </a:p>
        </p:txBody>
      </p:sp>
      <p:sp>
        <p:nvSpPr>
          <p:cNvPr id="19" name="Text Placeholder 3"/>
          <p:cNvSpPr txBox="1"/>
          <p:nvPr/>
        </p:nvSpPr>
        <p:spPr>
          <a:xfrm>
            <a:off x="3997012" y="2169474"/>
            <a:ext cx="1038746" cy="10772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en-US" altLang="zh-CN" sz="700" b="1" dirty="0">
                <a:solidFill>
                  <a:srgbClr val="262626"/>
                </a:solidFill>
                <a:latin typeface="微软雅黑" panose="020B0503020204020204" pitchFamily="34" charset="-122"/>
                <a:ea typeface="微软雅黑" panose="020B0503020204020204" pitchFamily="34" charset="-122"/>
              </a:rPr>
              <a:t>2023.11.16-2024.01.15</a:t>
            </a:r>
            <a:endParaRPr lang="en-US" sz="700" b="1" dirty="0">
              <a:solidFill>
                <a:srgbClr val="262626"/>
              </a:solidFill>
              <a:latin typeface="微软雅黑" panose="020B0503020204020204" pitchFamily="34" charset="-122"/>
              <a:ea typeface="微软雅黑" panose="020B0503020204020204" pitchFamily="34" charset="-122"/>
            </a:endParaRPr>
          </a:p>
        </p:txBody>
      </p:sp>
      <p:sp>
        <p:nvSpPr>
          <p:cNvPr id="20" name="Text Placeholder 3"/>
          <p:cNvSpPr txBox="1"/>
          <p:nvPr/>
        </p:nvSpPr>
        <p:spPr>
          <a:xfrm>
            <a:off x="3997012" y="2337476"/>
            <a:ext cx="1038746"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zh-CN" altLang="en-US" sz="1000" dirty="0">
                <a:solidFill>
                  <a:srgbClr val="262626"/>
                </a:solidFill>
                <a:latin typeface="微软雅黑" panose="020B0503020204020204" pitchFamily="34" charset="-122"/>
                <a:ea typeface="微软雅黑" panose="020B0503020204020204" pitchFamily="34" charset="-122"/>
              </a:rPr>
              <a:t>服务器车牌</a:t>
            </a:r>
            <a:r>
              <a:rPr lang="en-US" altLang="zh-CN" sz="1000" dirty="0">
                <a:solidFill>
                  <a:srgbClr val="262626"/>
                </a:solidFill>
                <a:latin typeface="微软雅黑" panose="020B0503020204020204" pitchFamily="34" charset="-122"/>
                <a:ea typeface="微软雅黑" panose="020B0503020204020204" pitchFamily="34" charset="-122"/>
              </a:rPr>
              <a:t>-</a:t>
            </a:r>
            <a:r>
              <a:rPr lang="zh-CN" altLang="en-US" sz="1000" dirty="0">
                <a:solidFill>
                  <a:srgbClr val="262626"/>
                </a:solidFill>
                <a:latin typeface="微软雅黑" panose="020B0503020204020204" pitchFamily="34" charset="-122"/>
                <a:ea typeface="微软雅黑" panose="020B0503020204020204" pitchFamily="34" charset="-122"/>
              </a:rPr>
              <a:t>车位匹配模块开发</a:t>
            </a:r>
            <a:endParaRPr lang="en-US" altLang="zh-CN" sz="10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1000" b="1" dirty="0">
                <a:solidFill>
                  <a:schemeClr val="accent1"/>
                </a:solidFill>
                <a:latin typeface="微软雅黑" panose="020B0503020204020204" pitchFamily="34" charset="-122"/>
                <a:ea typeface="微软雅黑" panose="020B0503020204020204" pitchFamily="34" charset="-122"/>
              </a:rPr>
              <a:t>已完成</a:t>
            </a:r>
            <a:endParaRPr lang="en-US" altLang="zh-CN" sz="1000" b="1" dirty="0">
              <a:solidFill>
                <a:schemeClr val="accent1"/>
              </a:solidFill>
              <a:latin typeface="微软雅黑" panose="020B0503020204020204" pitchFamily="34" charset="-122"/>
              <a:ea typeface="微软雅黑" panose="020B0503020204020204" pitchFamily="34" charset="-122"/>
            </a:endParaRPr>
          </a:p>
        </p:txBody>
      </p:sp>
      <p:sp>
        <p:nvSpPr>
          <p:cNvPr id="21" name="Text Placeholder 3"/>
          <p:cNvSpPr txBox="1"/>
          <p:nvPr/>
        </p:nvSpPr>
        <p:spPr>
          <a:xfrm>
            <a:off x="1339144" y="2034940"/>
            <a:ext cx="1038746" cy="10772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en-US" altLang="zh-CN" sz="700" b="1" dirty="0">
                <a:solidFill>
                  <a:srgbClr val="262626"/>
                </a:solidFill>
                <a:latin typeface="微软雅黑" panose="020B0503020204020204" pitchFamily="34" charset="-122"/>
                <a:ea typeface="微软雅黑" panose="020B0503020204020204" pitchFamily="34" charset="-122"/>
              </a:rPr>
              <a:t>2023.10.09-2023.10.30</a:t>
            </a:r>
            <a:endParaRPr lang="en-US" sz="700" b="1" dirty="0">
              <a:solidFill>
                <a:srgbClr val="262626"/>
              </a:solidFill>
              <a:latin typeface="微软雅黑" panose="020B0503020204020204" pitchFamily="34" charset="-122"/>
            </a:endParaRPr>
          </a:p>
        </p:txBody>
      </p:sp>
      <p:sp>
        <p:nvSpPr>
          <p:cNvPr id="22" name="Text Placeholder 3"/>
          <p:cNvSpPr txBox="1"/>
          <p:nvPr/>
        </p:nvSpPr>
        <p:spPr>
          <a:xfrm>
            <a:off x="1297323" y="2174518"/>
            <a:ext cx="1122388" cy="4431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zh-CN" altLang="en-US" sz="900" dirty="0">
                <a:solidFill>
                  <a:srgbClr val="262626"/>
                </a:solidFill>
                <a:latin typeface="微软雅黑" panose="020B0503020204020204" pitchFamily="34" charset="-122"/>
                <a:ea typeface="微软雅黑" panose="020B0503020204020204" pitchFamily="34" charset="-122"/>
              </a:rPr>
              <a:t>机器人手势识别模块开发</a:t>
            </a:r>
            <a:endParaRPr lang="en-US" altLang="zh-CN" sz="9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900" b="1" dirty="0">
                <a:solidFill>
                  <a:schemeClr val="accent1"/>
                </a:solidFill>
                <a:latin typeface="微软雅黑" panose="020B0503020204020204" pitchFamily="34" charset="-122"/>
                <a:ea typeface="微软雅黑" panose="020B0503020204020204" pitchFamily="34" charset="-122"/>
              </a:rPr>
              <a:t>已完成</a:t>
            </a:r>
            <a:endParaRPr lang="en-US" sz="900" b="1" dirty="0">
              <a:solidFill>
                <a:schemeClr val="accent1"/>
              </a:solidFill>
              <a:latin typeface="微软雅黑" panose="020B0503020204020204" pitchFamily="34" charset="-122"/>
              <a:ea typeface="微软雅黑" panose="020B0503020204020204" pitchFamily="34" charset="-122"/>
            </a:endParaRPr>
          </a:p>
        </p:txBody>
      </p:sp>
      <p:sp>
        <p:nvSpPr>
          <p:cNvPr id="25" name="Text Placeholder 3"/>
          <p:cNvSpPr txBox="1"/>
          <p:nvPr/>
        </p:nvSpPr>
        <p:spPr>
          <a:xfrm>
            <a:off x="5330778" y="2368576"/>
            <a:ext cx="1038746" cy="10772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en-US" altLang="zh-CN" sz="700" b="1" dirty="0">
                <a:solidFill>
                  <a:srgbClr val="262626"/>
                </a:solidFill>
                <a:latin typeface="微软雅黑" panose="020B0503020204020204" pitchFamily="34" charset="-122"/>
                <a:ea typeface="微软雅黑" panose="020B0503020204020204" pitchFamily="34" charset="-122"/>
              </a:rPr>
              <a:t>2024.02.01-2024.03.31</a:t>
            </a:r>
            <a:endParaRPr lang="en-US" sz="700" b="1" dirty="0">
              <a:solidFill>
                <a:srgbClr val="262626"/>
              </a:solidFill>
              <a:latin typeface="微软雅黑" panose="020B0503020204020204" pitchFamily="34" charset="-122"/>
              <a:ea typeface="微软雅黑" panose="020B0503020204020204" pitchFamily="34" charset="-122"/>
            </a:endParaRPr>
          </a:p>
        </p:txBody>
      </p:sp>
      <p:sp>
        <p:nvSpPr>
          <p:cNvPr id="26" name="Text Placeholder 3"/>
          <p:cNvSpPr txBox="1"/>
          <p:nvPr/>
        </p:nvSpPr>
        <p:spPr>
          <a:xfrm>
            <a:off x="5328861" y="2523143"/>
            <a:ext cx="1040663" cy="52322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8082">
              <a:spcBef>
                <a:spcPct val="20000"/>
              </a:spcBef>
              <a:defRPr/>
            </a:pPr>
            <a:r>
              <a:rPr lang="zh-CN" altLang="en-US" sz="1000" dirty="0">
                <a:solidFill>
                  <a:srgbClr val="262626"/>
                </a:solidFill>
                <a:latin typeface="微软雅黑" panose="020B0503020204020204" pitchFamily="34" charset="-122"/>
                <a:ea typeface="微软雅黑" panose="020B0503020204020204" pitchFamily="34" charset="-122"/>
              </a:rPr>
              <a:t>服务器管理模块</a:t>
            </a:r>
            <a:endParaRPr lang="en-US" altLang="zh-CN" sz="10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1000" dirty="0">
                <a:solidFill>
                  <a:srgbClr val="262626"/>
                </a:solidFill>
                <a:latin typeface="微软雅黑" panose="020B0503020204020204" pitchFamily="34" charset="-122"/>
                <a:ea typeface="微软雅黑" panose="020B0503020204020204" pitchFamily="34" charset="-122"/>
              </a:rPr>
              <a:t>开发</a:t>
            </a:r>
            <a:endParaRPr lang="en-US" altLang="zh-CN" sz="1000" dirty="0">
              <a:solidFill>
                <a:srgbClr val="262626"/>
              </a:solidFill>
              <a:latin typeface="微软雅黑" panose="020B0503020204020204" pitchFamily="34" charset="-122"/>
              <a:ea typeface="微软雅黑" panose="020B0503020204020204" pitchFamily="34" charset="-122"/>
            </a:endParaRPr>
          </a:p>
          <a:p>
            <a:pPr defTabSz="898082">
              <a:spcBef>
                <a:spcPct val="20000"/>
              </a:spcBef>
              <a:defRPr/>
            </a:pPr>
            <a:r>
              <a:rPr lang="zh-CN" altLang="en-US" sz="1000" b="1" dirty="0">
                <a:solidFill>
                  <a:schemeClr val="accent1"/>
                </a:solidFill>
                <a:latin typeface="微软雅黑" panose="020B0503020204020204" pitchFamily="34" charset="-122"/>
                <a:ea typeface="微软雅黑" panose="020B0503020204020204" pitchFamily="34" charset="-122"/>
              </a:rPr>
              <a:t>已完成</a:t>
            </a:r>
            <a:endParaRPr lang="en-US" altLang="zh-CN" sz="1000" b="1" dirty="0">
              <a:solidFill>
                <a:schemeClr val="accent1"/>
              </a:solidFill>
              <a:latin typeface="微软雅黑" panose="020B0503020204020204" pitchFamily="34" charset="-122"/>
              <a:ea typeface="微软雅黑" panose="020B0503020204020204" pitchFamily="34" charset="-122"/>
            </a:endParaRPr>
          </a:p>
        </p:txBody>
      </p:sp>
      <p:sp>
        <p:nvSpPr>
          <p:cNvPr id="28" name="Rounded Rectangle 23"/>
          <p:cNvSpPr/>
          <p:nvPr/>
        </p:nvSpPr>
        <p:spPr>
          <a:xfrm>
            <a:off x="1467295" y="2870452"/>
            <a:ext cx="793897" cy="790319"/>
          </a:xfrm>
          <a:prstGeom prst="roundRect">
            <a:avLst>
              <a:gd name="adj" fmla="val 13124"/>
            </a:avLst>
          </a:prstGeom>
          <a:solidFill>
            <a:srgbClr val="1273B8"/>
          </a:solidFill>
          <a:ln>
            <a:solidFill>
              <a:srgbClr val="1273B8"/>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30" name="Rounded Rectangle 27"/>
          <p:cNvSpPr/>
          <p:nvPr/>
        </p:nvSpPr>
        <p:spPr>
          <a:xfrm>
            <a:off x="4140532" y="2893059"/>
            <a:ext cx="793897" cy="790319"/>
          </a:xfrm>
          <a:prstGeom prst="roundRect">
            <a:avLst>
              <a:gd name="adj" fmla="val 13124"/>
            </a:avLst>
          </a:prstGeom>
          <a:solidFill>
            <a:srgbClr val="1273B8"/>
          </a:solidFill>
          <a:ln>
            <a:solidFill>
              <a:srgbClr val="1273B8"/>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32" name="Rounded Rectangle 24"/>
          <p:cNvSpPr/>
          <p:nvPr/>
        </p:nvSpPr>
        <p:spPr>
          <a:xfrm>
            <a:off x="2794932" y="1544070"/>
            <a:ext cx="793897" cy="790319"/>
          </a:xfrm>
          <a:prstGeom prst="roundRect">
            <a:avLst>
              <a:gd name="adj" fmla="val 13124"/>
            </a:avLst>
          </a:prstGeom>
          <a:solidFill>
            <a:srgbClr val="4478BD"/>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36" name="Rounded Rectangle 29"/>
          <p:cNvSpPr/>
          <p:nvPr/>
        </p:nvSpPr>
        <p:spPr>
          <a:xfrm>
            <a:off x="5425402" y="1534426"/>
            <a:ext cx="793897" cy="790319"/>
          </a:xfrm>
          <a:prstGeom prst="roundRect">
            <a:avLst>
              <a:gd name="adj" fmla="val 13124"/>
            </a:avLst>
          </a:prstGeom>
          <a:solidFill>
            <a:srgbClr val="4478BD"/>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sp>
        <p:nvSpPr>
          <p:cNvPr id="37" name="Freeform 40"/>
          <p:cNvSpPr>
            <a:spLocks noEditPoints="1"/>
          </p:cNvSpPr>
          <p:nvPr/>
        </p:nvSpPr>
        <p:spPr bwMode="auto">
          <a:xfrm>
            <a:off x="5645491" y="1752228"/>
            <a:ext cx="353719" cy="354714"/>
          </a:xfrm>
          <a:custGeom>
            <a:avLst/>
            <a:gdLst/>
            <a:ahLst/>
            <a:cxnLst>
              <a:cxn ang="0">
                <a:pos x="63" y="43"/>
              </a:cxn>
              <a:cxn ang="0">
                <a:pos x="60" y="48"/>
              </a:cxn>
              <a:cxn ang="0">
                <a:pos x="34" y="62"/>
              </a:cxn>
              <a:cxn ang="0">
                <a:pos x="31" y="63"/>
              </a:cxn>
              <a:cxn ang="0">
                <a:pos x="29" y="62"/>
              </a:cxn>
              <a:cxn ang="0">
                <a:pos x="2" y="48"/>
              </a:cxn>
              <a:cxn ang="0">
                <a:pos x="0" y="43"/>
              </a:cxn>
              <a:cxn ang="0">
                <a:pos x="0" y="14"/>
              </a:cxn>
              <a:cxn ang="0">
                <a:pos x="3" y="10"/>
              </a:cxn>
              <a:cxn ang="0">
                <a:pos x="30" y="0"/>
              </a:cxn>
              <a:cxn ang="0">
                <a:pos x="31" y="0"/>
              </a:cxn>
              <a:cxn ang="0">
                <a:pos x="33" y="0"/>
              </a:cxn>
              <a:cxn ang="0">
                <a:pos x="60" y="10"/>
              </a:cxn>
              <a:cxn ang="0">
                <a:pos x="63" y="14"/>
              </a:cxn>
              <a:cxn ang="0">
                <a:pos x="63" y="43"/>
              </a:cxn>
              <a:cxn ang="0">
                <a:pos x="58" y="14"/>
              </a:cxn>
              <a:cxn ang="0">
                <a:pos x="31" y="4"/>
              </a:cxn>
              <a:cxn ang="0">
                <a:pos x="5" y="14"/>
              </a:cxn>
              <a:cxn ang="0">
                <a:pos x="31" y="24"/>
              </a:cxn>
              <a:cxn ang="0">
                <a:pos x="58" y="14"/>
              </a:cxn>
              <a:cxn ang="0">
                <a:pos x="58" y="43"/>
              </a:cxn>
              <a:cxn ang="0">
                <a:pos x="58" y="19"/>
              </a:cxn>
              <a:cxn ang="0">
                <a:pos x="34" y="28"/>
              </a:cxn>
              <a:cxn ang="0">
                <a:pos x="34" y="57"/>
              </a:cxn>
              <a:cxn ang="0">
                <a:pos x="58" y="43"/>
              </a:cxn>
            </a:cxnLst>
            <a:rect l="0" t="0" r="r" b="b"/>
            <a:pathLst>
              <a:path w="63" h="63">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38" name="Right Arrow 136"/>
          <p:cNvSpPr/>
          <p:nvPr/>
        </p:nvSpPr>
        <p:spPr>
          <a:xfrm rot="10800000" flipH="1" flipV="1">
            <a:off x="7589266" y="3194637"/>
            <a:ext cx="672152" cy="179285"/>
          </a:xfrm>
          <a:prstGeom prst="rightArrow">
            <a:avLst>
              <a:gd name="adj1" fmla="val 100000"/>
              <a:gd name="adj2" fmla="val 0"/>
            </a:avLst>
          </a:prstGeom>
          <a:solidFill>
            <a:srgbClr val="1357AE"/>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39" name="Oval 138"/>
          <p:cNvSpPr>
            <a:spLocks noChangeAspect="1"/>
          </p:cNvSpPr>
          <p:nvPr/>
        </p:nvSpPr>
        <p:spPr>
          <a:xfrm>
            <a:off x="7877745" y="2976945"/>
            <a:ext cx="638366" cy="636021"/>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00" b="1" dirty="0">
              <a:solidFill>
                <a:schemeClr val="bg1"/>
              </a:solidFill>
              <a:latin typeface="微软雅黑" panose="020B0503020204020204" pitchFamily="34" charset="-122"/>
            </a:endParaRPr>
          </a:p>
        </p:txBody>
      </p:sp>
      <p:sp>
        <p:nvSpPr>
          <p:cNvPr id="40" name="Oval 139"/>
          <p:cNvSpPr>
            <a:spLocks noChangeAspect="1"/>
          </p:cNvSpPr>
          <p:nvPr/>
        </p:nvSpPr>
        <p:spPr>
          <a:xfrm>
            <a:off x="7951403" y="3050332"/>
            <a:ext cx="491050" cy="489247"/>
          </a:xfrm>
          <a:prstGeom prst="ellipse">
            <a:avLst/>
          </a:prstGeom>
          <a:solidFill>
            <a:srgbClr val="4478B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41" name="Oval 141"/>
          <p:cNvSpPr>
            <a:spLocks noChangeAspect="1"/>
          </p:cNvSpPr>
          <p:nvPr/>
        </p:nvSpPr>
        <p:spPr>
          <a:xfrm>
            <a:off x="418556" y="2976945"/>
            <a:ext cx="638366" cy="636021"/>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00" b="1" dirty="0">
              <a:solidFill>
                <a:schemeClr val="bg1"/>
              </a:solidFill>
              <a:latin typeface="微软雅黑" panose="020B0503020204020204" pitchFamily="34" charset="-122"/>
            </a:endParaRPr>
          </a:p>
        </p:txBody>
      </p:sp>
      <p:sp>
        <p:nvSpPr>
          <p:cNvPr id="42" name="Oval 142"/>
          <p:cNvSpPr>
            <a:spLocks noChangeAspect="1"/>
          </p:cNvSpPr>
          <p:nvPr/>
        </p:nvSpPr>
        <p:spPr>
          <a:xfrm>
            <a:off x="492213" y="3050332"/>
            <a:ext cx="491050" cy="489247"/>
          </a:xfrm>
          <a:prstGeom prst="ellipse">
            <a:avLst/>
          </a:prstGeom>
          <a:solidFill>
            <a:srgbClr val="1273B8"/>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1800" dirty="0">
              <a:latin typeface="微软雅黑" panose="020B0503020204020204" pitchFamily="34" charset="-122"/>
            </a:endParaRPr>
          </a:p>
        </p:txBody>
      </p:sp>
      <p:grpSp>
        <p:nvGrpSpPr>
          <p:cNvPr id="2" name="组合 1"/>
          <p:cNvGrpSpPr/>
          <p:nvPr/>
        </p:nvGrpSpPr>
        <p:grpSpPr>
          <a:xfrm>
            <a:off x="-107822" y="59105"/>
            <a:ext cx="2443609" cy="1168948"/>
            <a:chOff x="-107822" y="59105"/>
            <a:chExt cx="2443609" cy="1168948"/>
          </a:xfrm>
        </p:grpSpPr>
        <p:sp>
          <p:nvSpPr>
            <p:cNvPr id="46" name="文本框 45"/>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1</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47" name="图片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48" name="直接连接符 47"/>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12238" y="319896"/>
              <a:ext cx="1723549"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项目当前进度</a:t>
              </a:r>
            </a:p>
          </p:txBody>
        </p:sp>
      </p:grpSp>
      <p:sp>
        <p:nvSpPr>
          <p:cNvPr id="43" name="Freeform 40"/>
          <p:cNvSpPr>
            <a:spLocks noEditPoints="1"/>
          </p:cNvSpPr>
          <p:nvPr/>
        </p:nvSpPr>
        <p:spPr bwMode="auto">
          <a:xfrm>
            <a:off x="1680386" y="3088254"/>
            <a:ext cx="353719" cy="354714"/>
          </a:xfrm>
          <a:custGeom>
            <a:avLst/>
            <a:gdLst/>
            <a:ahLst/>
            <a:cxnLst>
              <a:cxn ang="0">
                <a:pos x="63" y="43"/>
              </a:cxn>
              <a:cxn ang="0">
                <a:pos x="60" y="48"/>
              </a:cxn>
              <a:cxn ang="0">
                <a:pos x="34" y="62"/>
              </a:cxn>
              <a:cxn ang="0">
                <a:pos x="31" y="63"/>
              </a:cxn>
              <a:cxn ang="0">
                <a:pos x="29" y="62"/>
              </a:cxn>
              <a:cxn ang="0">
                <a:pos x="2" y="48"/>
              </a:cxn>
              <a:cxn ang="0">
                <a:pos x="0" y="43"/>
              </a:cxn>
              <a:cxn ang="0">
                <a:pos x="0" y="14"/>
              </a:cxn>
              <a:cxn ang="0">
                <a:pos x="3" y="10"/>
              </a:cxn>
              <a:cxn ang="0">
                <a:pos x="30" y="0"/>
              </a:cxn>
              <a:cxn ang="0">
                <a:pos x="31" y="0"/>
              </a:cxn>
              <a:cxn ang="0">
                <a:pos x="33" y="0"/>
              </a:cxn>
              <a:cxn ang="0">
                <a:pos x="60" y="10"/>
              </a:cxn>
              <a:cxn ang="0">
                <a:pos x="63" y="14"/>
              </a:cxn>
              <a:cxn ang="0">
                <a:pos x="63" y="43"/>
              </a:cxn>
              <a:cxn ang="0">
                <a:pos x="58" y="14"/>
              </a:cxn>
              <a:cxn ang="0">
                <a:pos x="31" y="4"/>
              </a:cxn>
              <a:cxn ang="0">
                <a:pos x="5" y="14"/>
              </a:cxn>
              <a:cxn ang="0">
                <a:pos x="31" y="24"/>
              </a:cxn>
              <a:cxn ang="0">
                <a:pos x="58" y="14"/>
              </a:cxn>
              <a:cxn ang="0">
                <a:pos x="58" y="43"/>
              </a:cxn>
              <a:cxn ang="0">
                <a:pos x="58" y="19"/>
              </a:cxn>
              <a:cxn ang="0">
                <a:pos x="34" y="28"/>
              </a:cxn>
              <a:cxn ang="0">
                <a:pos x="34" y="57"/>
              </a:cxn>
              <a:cxn ang="0">
                <a:pos x="58" y="43"/>
              </a:cxn>
            </a:cxnLst>
            <a:rect l="0" t="0" r="r" b="b"/>
            <a:pathLst>
              <a:path w="63" h="63">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44" name="Freeform 40"/>
          <p:cNvSpPr>
            <a:spLocks noEditPoints="1"/>
          </p:cNvSpPr>
          <p:nvPr/>
        </p:nvSpPr>
        <p:spPr bwMode="auto">
          <a:xfrm>
            <a:off x="3018048" y="1761399"/>
            <a:ext cx="353719" cy="354714"/>
          </a:xfrm>
          <a:custGeom>
            <a:avLst/>
            <a:gdLst/>
            <a:ahLst/>
            <a:cxnLst>
              <a:cxn ang="0">
                <a:pos x="63" y="43"/>
              </a:cxn>
              <a:cxn ang="0">
                <a:pos x="60" y="48"/>
              </a:cxn>
              <a:cxn ang="0">
                <a:pos x="34" y="62"/>
              </a:cxn>
              <a:cxn ang="0">
                <a:pos x="31" y="63"/>
              </a:cxn>
              <a:cxn ang="0">
                <a:pos x="29" y="62"/>
              </a:cxn>
              <a:cxn ang="0">
                <a:pos x="2" y="48"/>
              </a:cxn>
              <a:cxn ang="0">
                <a:pos x="0" y="43"/>
              </a:cxn>
              <a:cxn ang="0">
                <a:pos x="0" y="14"/>
              </a:cxn>
              <a:cxn ang="0">
                <a:pos x="3" y="10"/>
              </a:cxn>
              <a:cxn ang="0">
                <a:pos x="30" y="0"/>
              </a:cxn>
              <a:cxn ang="0">
                <a:pos x="31" y="0"/>
              </a:cxn>
              <a:cxn ang="0">
                <a:pos x="33" y="0"/>
              </a:cxn>
              <a:cxn ang="0">
                <a:pos x="60" y="10"/>
              </a:cxn>
              <a:cxn ang="0">
                <a:pos x="63" y="14"/>
              </a:cxn>
              <a:cxn ang="0">
                <a:pos x="63" y="43"/>
              </a:cxn>
              <a:cxn ang="0">
                <a:pos x="58" y="14"/>
              </a:cxn>
              <a:cxn ang="0">
                <a:pos x="31" y="4"/>
              </a:cxn>
              <a:cxn ang="0">
                <a:pos x="5" y="14"/>
              </a:cxn>
              <a:cxn ang="0">
                <a:pos x="31" y="24"/>
              </a:cxn>
              <a:cxn ang="0">
                <a:pos x="58" y="14"/>
              </a:cxn>
              <a:cxn ang="0">
                <a:pos x="58" y="43"/>
              </a:cxn>
              <a:cxn ang="0">
                <a:pos x="58" y="19"/>
              </a:cxn>
              <a:cxn ang="0">
                <a:pos x="34" y="28"/>
              </a:cxn>
              <a:cxn ang="0">
                <a:pos x="34" y="57"/>
              </a:cxn>
              <a:cxn ang="0">
                <a:pos x="58" y="43"/>
              </a:cxn>
            </a:cxnLst>
            <a:rect l="0" t="0" r="r" b="b"/>
            <a:pathLst>
              <a:path w="63" h="63">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
        <p:nvSpPr>
          <p:cNvPr id="50" name="Freeform 40"/>
          <p:cNvSpPr>
            <a:spLocks noEditPoints="1"/>
          </p:cNvSpPr>
          <p:nvPr/>
        </p:nvSpPr>
        <p:spPr bwMode="auto">
          <a:xfrm>
            <a:off x="4358307" y="3106922"/>
            <a:ext cx="353719" cy="354714"/>
          </a:xfrm>
          <a:custGeom>
            <a:avLst/>
            <a:gdLst/>
            <a:ahLst/>
            <a:cxnLst>
              <a:cxn ang="0">
                <a:pos x="63" y="43"/>
              </a:cxn>
              <a:cxn ang="0">
                <a:pos x="60" y="48"/>
              </a:cxn>
              <a:cxn ang="0">
                <a:pos x="34" y="62"/>
              </a:cxn>
              <a:cxn ang="0">
                <a:pos x="31" y="63"/>
              </a:cxn>
              <a:cxn ang="0">
                <a:pos x="29" y="62"/>
              </a:cxn>
              <a:cxn ang="0">
                <a:pos x="2" y="48"/>
              </a:cxn>
              <a:cxn ang="0">
                <a:pos x="0" y="43"/>
              </a:cxn>
              <a:cxn ang="0">
                <a:pos x="0" y="14"/>
              </a:cxn>
              <a:cxn ang="0">
                <a:pos x="3" y="10"/>
              </a:cxn>
              <a:cxn ang="0">
                <a:pos x="30" y="0"/>
              </a:cxn>
              <a:cxn ang="0">
                <a:pos x="31" y="0"/>
              </a:cxn>
              <a:cxn ang="0">
                <a:pos x="33" y="0"/>
              </a:cxn>
              <a:cxn ang="0">
                <a:pos x="60" y="10"/>
              </a:cxn>
              <a:cxn ang="0">
                <a:pos x="63" y="14"/>
              </a:cxn>
              <a:cxn ang="0">
                <a:pos x="63" y="43"/>
              </a:cxn>
              <a:cxn ang="0">
                <a:pos x="58" y="14"/>
              </a:cxn>
              <a:cxn ang="0">
                <a:pos x="31" y="4"/>
              </a:cxn>
              <a:cxn ang="0">
                <a:pos x="5" y="14"/>
              </a:cxn>
              <a:cxn ang="0">
                <a:pos x="31" y="24"/>
              </a:cxn>
              <a:cxn ang="0">
                <a:pos x="58" y="14"/>
              </a:cxn>
              <a:cxn ang="0">
                <a:pos x="58" y="43"/>
              </a:cxn>
              <a:cxn ang="0">
                <a:pos x="58" y="19"/>
              </a:cxn>
              <a:cxn ang="0">
                <a:pos x="34" y="28"/>
              </a:cxn>
              <a:cxn ang="0">
                <a:pos x="34" y="57"/>
              </a:cxn>
              <a:cxn ang="0">
                <a:pos x="58" y="43"/>
              </a:cxn>
            </a:cxnLst>
            <a:rect l="0" t="0" r="r" b="b"/>
            <a:pathLst>
              <a:path w="63" h="63">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en-US" sz="3900" dirty="0">
              <a:solidFill>
                <a:schemeClr val="bg1"/>
              </a:solidFill>
              <a:latin typeface="FontAwesome" pitchFamily="2" charset="0"/>
            </a:endParaRPr>
          </a:p>
        </p:txBody>
      </p:sp>
    </p:spTree>
    <p:extLst>
      <p:ext uri="{BB962C8B-B14F-4D97-AF65-F5344CB8AC3E}">
        <p14:creationId xmlns:p14="http://schemas.microsoft.com/office/powerpoint/2010/main" val="2750431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5" grpId="0"/>
      <p:bldP spid="26" grpId="0"/>
      <p:bldP spid="28" grpId="0" animBg="1"/>
      <p:bldP spid="30" grpId="0" animBg="1"/>
      <p:bldP spid="32"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4304" y="720006"/>
            <a:ext cx="1146230" cy="3154710"/>
          </a:xfrm>
          <a:prstGeom prst="rect">
            <a:avLst/>
          </a:prstGeom>
          <a:noFill/>
        </p:spPr>
        <p:txBody>
          <a:bodyPr vert="horz" wrap="square" rtlCol="0">
            <a:spAutoFit/>
          </a:bodyPr>
          <a:lstStyle/>
          <a:p>
            <a:pPr lvl="1"/>
            <a:r>
              <a:rPr lang="en-US" altLang="zh-CN" sz="19900" dirty="0">
                <a:solidFill>
                  <a:srgbClr val="1357AE"/>
                </a:solidFill>
                <a:latin typeface="方正兰亭准黑_GBK" panose="02000000000000000000" pitchFamily="2" charset="-122"/>
                <a:ea typeface="方正兰亭准黑_GBK" panose="02000000000000000000" pitchFamily="2" charset="-122"/>
              </a:rPr>
              <a:t>2</a:t>
            </a:r>
            <a:endParaRPr lang="zh-CN" altLang="en-US" sz="19900" dirty="0">
              <a:solidFill>
                <a:srgbClr val="1357AE"/>
              </a:solidFill>
              <a:latin typeface="方正兰亭准黑_GBK" panose="02000000000000000000" pitchFamily="2" charset="-122"/>
              <a:ea typeface="方正兰亭准黑_GBK" panose="02000000000000000000"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2311566" y="2011984"/>
            <a:ext cx="2935958" cy="1560736"/>
          </a:xfrm>
          <a:prstGeom prst="rect">
            <a:avLst/>
          </a:prstGeom>
        </p:spPr>
      </p:pic>
      <p:cxnSp>
        <p:nvCxnSpPr>
          <p:cNvPr id="4" name="直接连接符 3"/>
          <p:cNvCxnSpPr>
            <a:cxnSpLocks/>
          </p:cNvCxnSpPr>
          <p:nvPr/>
        </p:nvCxnSpPr>
        <p:spPr>
          <a:xfrm flipV="1">
            <a:off x="2124364" y="1906684"/>
            <a:ext cx="1324175" cy="1765568"/>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636490" y="2016114"/>
            <a:ext cx="2646878" cy="1569660"/>
          </a:xfrm>
          <a:prstGeom prst="rect">
            <a:avLst/>
          </a:prstGeom>
          <a:noFill/>
        </p:spPr>
        <p:txBody>
          <a:bodyPr vert="horz" wrap="none" rtlCol="0">
            <a:spAutoFit/>
          </a:bodyPr>
          <a:lstStyle/>
          <a:p>
            <a:r>
              <a:rPr lang="zh-CN" altLang="en-US" sz="4800" dirty="0">
                <a:solidFill>
                  <a:srgbClr val="1357AE"/>
                </a:solidFill>
                <a:latin typeface="方正兰亭准黑_GBK" panose="02000000000000000000" pitchFamily="2" charset="-122"/>
                <a:ea typeface="方正兰亭准黑_GBK" panose="02000000000000000000" pitchFamily="2" charset="-122"/>
              </a:rPr>
              <a:t>项目进展</a:t>
            </a:r>
            <a:endParaRPr lang="en-US" altLang="zh-CN" sz="4800" dirty="0">
              <a:solidFill>
                <a:srgbClr val="1357AE"/>
              </a:solidFill>
              <a:latin typeface="方正兰亭准黑_GBK" panose="02000000000000000000" pitchFamily="2" charset="-122"/>
              <a:ea typeface="方正兰亭准黑_GBK" panose="02000000000000000000" pitchFamily="2" charset="-122"/>
            </a:endParaRPr>
          </a:p>
          <a:p>
            <a:r>
              <a:rPr lang="zh-CN" altLang="en-US" sz="4800" dirty="0">
                <a:solidFill>
                  <a:srgbClr val="1357AE"/>
                </a:solidFill>
                <a:latin typeface="方正兰亭准黑_GBK" panose="02000000000000000000" pitchFamily="2" charset="-122"/>
                <a:ea typeface="方正兰亭准黑_GBK" panose="02000000000000000000" pitchFamily="2" charset="-122"/>
              </a:rPr>
              <a:t>情况</a:t>
            </a:r>
          </a:p>
        </p:txBody>
      </p:sp>
    </p:spTree>
    <p:extLst>
      <p:ext uri="{BB962C8B-B14F-4D97-AF65-F5344CB8AC3E}">
        <p14:creationId xmlns:p14="http://schemas.microsoft.com/office/powerpoint/2010/main" val="2715438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00"/>
                                        <p:tgtEl>
                                          <p:spTgt spid="4"/>
                                        </p:tgtEl>
                                      </p:cBhvr>
                                    </p:animEffect>
                                  </p:childTnLst>
                                </p:cTn>
                              </p:par>
                            </p:childTnLst>
                          </p:cTn>
                        </p:par>
                        <p:par>
                          <p:cTn id="8" fill="hold">
                            <p:stCondLst>
                              <p:cond delay="2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2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childTnLst>
                          </p:cTn>
                        </p:par>
                        <p:par>
                          <p:cTn id="22" fill="hold">
                            <p:stCondLst>
                              <p:cond delay="195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5"/>
                                        </p:tgtEl>
                                      </p:cBhvr>
                                    </p:animEffect>
                                    <p:animScale>
                                      <p:cBhvr>
                                        <p:cTn id="25"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443609" cy="1168948"/>
            <a:chOff x="-107822" y="59105"/>
            <a:chExt cx="2443609"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2</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1723549"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项目进展情况</a:t>
              </a:r>
            </a:p>
          </p:txBody>
        </p:sp>
      </p:grpSp>
      <p:sp>
        <p:nvSpPr>
          <p:cNvPr id="16" name="TextBox 50"/>
          <p:cNvSpPr txBox="1"/>
          <p:nvPr/>
        </p:nvSpPr>
        <p:spPr>
          <a:xfrm>
            <a:off x="828256" y="945242"/>
            <a:ext cx="3384282" cy="511248"/>
          </a:xfrm>
          <a:prstGeom prst="rect">
            <a:avLst/>
          </a:prstGeom>
          <a:noFill/>
        </p:spPr>
        <p:txBody>
          <a:bodyPr wrap="square" lIns="67391" tIns="33696" rIns="67391" bIns="33696" rtlCol="0">
            <a:spAutoFit/>
          </a:bodyPr>
          <a:lstStyle/>
          <a:p>
            <a:pPr>
              <a:lnSpc>
                <a:spcPct val="120000"/>
              </a:lnSpc>
            </a:pPr>
            <a:r>
              <a:rPr lang="zh-CN" altLang="en-US" sz="1200" dirty="0">
                <a:latin typeface="微软雅黑" panose="020B0503020204020204" pitchFamily="34" charset="-122"/>
                <a:ea typeface="微软雅黑" panose="020B0503020204020204" pitchFamily="34" charset="-122"/>
                <a:cs typeface="Lato Light"/>
              </a:rPr>
              <a:t>截至</a:t>
            </a:r>
            <a:r>
              <a:rPr lang="en-US" altLang="zh-CN" sz="1200" dirty="0">
                <a:latin typeface="微软雅黑" panose="020B0503020204020204" pitchFamily="34" charset="-122"/>
                <a:ea typeface="微软雅黑" panose="020B0503020204020204" pitchFamily="34" charset="-122"/>
                <a:cs typeface="Lato Light"/>
              </a:rPr>
              <a:t>2023</a:t>
            </a:r>
            <a:r>
              <a:rPr lang="zh-CN" altLang="en-US" sz="1200" dirty="0">
                <a:latin typeface="微软雅黑" panose="020B0503020204020204" pitchFamily="34" charset="-122"/>
                <a:ea typeface="微软雅黑" panose="020B0503020204020204" pitchFamily="34" charset="-122"/>
                <a:cs typeface="Lato Light"/>
              </a:rPr>
              <a:t>年</a:t>
            </a:r>
            <a:r>
              <a:rPr lang="en-US" altLang="zh-CN" sz="1200" dirty="0">
                <a:latin typeface="微软雅黑" panose="020B0503020204020204" pitchFamily="34" charset="-122"/>
                <a:ea typeface="微软雅黑" panose="020B0503020204020204" pitchFamily="34" charset="-122"/>
                <a:cs typeface="Lato Light"/>
              </a:rPr>
              <a:t>8</a:t>
            </a:r>
            <a:r>
              <a:rPr lang="zh-CN" altLang="en-US" sz="1200" dirty="0">
                <a:latin typeface="微软雅黑" panose="020B0503020204020204" pitchFamily="34" charset="-122"/>
                <a:ea typeface="微软雅黑" panose="020B0503020204020204" pitchFamily="34" charset="-122"/>
                <a:cs typeface="Lato Light"/>
              </a:rPr>
              <a:t>月，项目组完成了机器人的设计，并组装了寻车机器人一台。</a:t>
            </a:r>
            <a:endParaRPr lang="en-US" sz="1200" b="1" dirty="0">
              <a:latin typeface="微软雅黑" panose="020B0503020204020204" pitchFamily="34" charset="-122"/>
              <a:ea typeface="微软雅黑" panose="020B0503020204020204" pitchFamily="34" charset="-122"/>
              <a:cs typeface="Lato Light"/>
            </a:endParaRPr>
          </a:p>
        </p:txBody>
      </p:sp>
      <p:pic>
        <p:nvPicPr>
          <p:cNvPr id="1026" name="Picture 2" descr="硬件三视图"/>
          <p:cNvPicPr>
            <a:picLocks noChangeAspect="1" noChangeArrowheads="1"/>
          </p:cNvPicPr>
          <p:nvPr/>
        </p:nvPicPr>
        <p:blipFill>
          <a:blip r:embed="rId4" cstate="print">
            <a:extLst>
              <a:ext uri="{28A0092B-C50C-407E-A947-70E740481C1C}">
                <a14:useLocalDpi xmlns:a14="http://schemas.microsoft.com/office/drawing/2010/main" val="0"/>
              </a:ext>
            </a:extLst>
          </a:blip>
          <a:srcRect l="9595" r="9694"/>
          <a:stretch>
            <a:fillRect/>
          </a:stretch>
        </p:blipFill>
        <p:spPr bwMode="auto">
          <a:xfrm>
            <a:off x="4644574" y="746039"/>
            <a:ext cx="3825487" cy="2664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908" y="1505851"/>
            <a:ext cx="3312276" cy="186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图片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4724" y="2304138"/>
            <a:ext cx="2216997" cy="213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50"/>
          <p:cNvSpPr txBox="1"/>
          <p:nvPr/>
        </p:nvSpPr>
        <p:spPr>
          <a:xfrm>
            <a:off x="1685287" y="3421375"/>
            <a:ext cx="1653518" cy="220143"/>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机器人硬件连接示意图</a:t>
            </a:r>
            <a:endParaRPr lang="en-US" sz="900" b="1" dirty="0">
              <a:latin typeface="微软雅黑" panose="020B0503020204020204" pitchFamily="34" charset="-122"/>
              <a:ea typeface="微软雅黑" panose="020B0503020204020204" pitchFamily="34" charset="-122"/>
              <a:cs typeface="Lato Light"/>
            </a:endParaRPr>
          </a:p>
        </p:txBody>
      </p:sp>
      <p:sp>
        <p:nvSpPr>
          <p:cNvPr id="21" name="TextBox 50"/>
          <p:cNvSpPr txBox="1"/>
          <p:nvPr/>
        </p:nvSpPr>
        <p:spPr>
          <a:xfrm>
            <a:off x="4717890" y="3440221"/>
            <a:ext cx="1653518" cy="220143"/>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机器人硬件设计三视图</a:t>
            </a:r>
            <a:endParaRPr lang="en-US" sz="900" b="1" dirty="0">
              <a:latin typeface="微软雅黑" panose="020B0503020204020204" pitchFamily="34" charset="-122"/>
              <a:ea typeface="微软雅黑" panose="020B0503020204020204" pitchFamily="34" charset="-122"/>
              <a:cs typeface="Lato Light"/>
            </a:endParaRPr>
          </a:p>
        </p:txBody>
      </p:sp>
      <p:sp>
        <p:nvSpPr>
          <p:cNvPr id="22" name="TextBox 50"/>
          <p:cNvSpPr txBox="1"/>
          <p:nvPr/>
        </p:nvSpPr>
        <p:spPr>
          <a:xfrm>
            <a:off x="6726463" y="4464318"/>
            <a:ext cx="1653518" cy="220143"/>
          </a:xfrm>
          <a:prstGeom prst="rect">
            <a:avLst/>
          </a:prstGeom>
          <a:noFill/>
        </p:spPr>
        <p:txBody>
          <a:bodyPr wrap="square" lIns="67391" tIns="33696" rIns="67391" bIns="33696" rtlCol="0">
            <a:spAutoFit/>
          </a:bodyPr>
          <a:lstStyle/>
          <a:p>
            <a:pPr algn="ctr">
              <a:lnSpc>
                <a:spcPct val="120000"/>
              </a:lnSpc>
            </a:pPr>
            <a:r>
              <a:rPr lang="zh-CN" altLang="en-US" sz="900" b="1">
                <a:latin typeface="微软雅黑" panose="020B0503020204020204" pitchFamily="34" charset="-122"/>
                <a:ea typeface="微软雅黑" panose="020B0503020204020204" pitchFamily="34" charset="-122"/>
                <a:cs typeface="Lato Light"/>
              </a:rPr>
              <a:t>机器人实物图</a:t>
            </a:r>
            <a:endParaRPr lang="en-US" sz="900" b="1" dirty="0">
              <a:latin typeface="微软雅黑" panose="020B0503020204020204" pitchFamily="34" charset="-122"/>
              <a:ea typeface="微软雅黑" panose="020B0503020204020204" pitchFamily="34" charset="-122"/>
              <a:cs typeface="Lato Light"/>
            </a:endParaRPr>
          </a:p>
        </p:txBody>
      </p:sp>
    </p:spTree>
    <p:extLst>
      <p:ext uri="{BB962C8B-B14F-4D97-AF65-F5344CB8AC3E}">
        <p14:creationId xmlns:p14="http://schemas.microsoft.com/office/powerpoint/2010/main" val="4101423631"/>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443609" cy="1168948"/>
            <a:chOff x="-107822" y="59105"/>
            <a:chExt cx="2443609"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2</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1723549"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项目进展情况</a:t>
              </a:r>
            </a:p>
          </p:txBody>
        </p:sp>
      </p:grpSp>
      <p:sp>
        <p:nvSpPr>
          <p:cNvPr id="8" name="TextBox 50"/>
          <p:cNvSpPr txBox="1"/>
          <p:nvPr/>
        </p:nvSpPr>
        <p:spPr>
          <a:xfrm>
            <a:off x="666243" y="1124534"/>
            <a:ext cx="3384282" cy="1448941"/>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截至</a:t>
            </a:r>
            <a:r>
              <a:rPr lang="en-US" altLang="zh-CN" sz="1200" dirty="0">
                <a:latin typeface="微软雅黑" panose="020B0503020204020204" pitchFamily="34" charset="-122"/>
                <a:ea typeface="微软雅黑" panose="020B0503020204020204" pitchFamily="34" charset="-122"/>
                <a:cs typeface="Lato Light"/>
              </a:rPr>
              <a:t>2023</a:t>
            </a:r>
            <a:r>
              <a:rPr lang="zh-CN" altLang="en-US" sz="1200" dirty="0">
                <a:latin typeface="微软雅黑" panose="020B0503020204020204" pitchFamily="34" charset="-122"/>
                <a:ea typeface="微软雅黑" panose="020B0503020204020204" pitchFamily="34" charset="-122"/>
                <a:cs typeface="Lato Light"/>
              </a:rPr>
              <a:t>年</a:t>
            </a:r>
            <a:r>
              <a:rPr lang="en-US" altLang="zh-CN" sz="1200" dirty="0">
                <a:latin typeface="微软雅黑" panose="020B0503020204020204" pitchFamily="34" charset="-122"/>
                <a:ea typeface="微软雅黑" panose="020B0503020204020204" pitchFamily="34" charset="-122"/>
                <a:cs typeface="Lato Light"/>
              </a:rPr>
              <a:t>9</a:t>
            </a:r>
            <a:r>
              <a:rPr lang="zh-CN" altLang="en-US" sz="1200" dirty="0">
                <a:latin typeface="微软雅黑" panose="020B0503020204020204" pitchFamily="34" charset="-122"/>
                <a:ea typeface="微软雅黑" panose="020B0503020204020204" pitchFamily="34" charset="-122"/>
                <a:cs typeface="Lato Light"/>
              </a:rPr>
              <a:t>月，项目组完成了机器人调度模块的开发。</a:t>
            </a:r>
            <a:endParaRPr lang="en-US" altLang="zh-CN" sz="1200" dirty="0">
              <a:latin typeface="微软雅黑" panose="020B0503020204020204" pitchFamily="34" charset="-122"/>
              <a:ea typeface="微软雅黑" panose="020B0503020204020204" pitchFamily="34" charset="-122"/>
              <a:cs typeface="Lato Light"/>
            </a:endParaRPr>
          </a:p>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机器人调度模块用于管理机器人在不同状态下的行为和任务执行。该模块包含三个主要功能：</a:t>
            </a:r>
            <a:r>
              <a:rPr lang="zh-CN" altLang="en-US" sz="1200" b="1" dirty="0">
                <a:latin typeface="微软雅黑" panose="020B0503020204020204" pitchFamily="34" charset="-122"/>
                <a:ea typeface="微软雅黑" panose="020B0503020204020204" pitchFamily="34" charset="-122"/>
                <a:cs typeface="Lato Light"/>
              </a:rPr>
              <a:t>空闲状态控制、寻车控制和招手响应</a:t>
            </a:r>
            <a:r>
              <a:rPr lang="zh-CN" altLang="en-US" sz="1200" dirty="0">
                <a:latin typeface="微软雅黑" panose="020B0503020204020204" pitchFamily="34" charset="-122"/>
                <a:ea typeface="微软雅黑" panose="020B0503020204020204" pitchFamily="34" charset="-122"/>
                <a:cs typeface="Lato Light"/>
              </a:rPr>
              <a:t>。</a:t>
            </a:r>
            <a:endParaRPr lang="en-US" altLang="zh-CN" sz="1200" dirty="0">
              <a:latin typeface="微软雅黑" panose="020B0503020204020204" pitchFamily="34" charset="-122"/>
              <a:ea typeface="微软雅黑" panose="020B0503020204020204" pitchFamily="34" charset="-122"/>
              <a:cs typeface="Lato Light"/>
            </a:endParaRPr>
          </a:p>
          <a:p>
            <a:pPr>
              <a:lnSpc>
                <a:spcPct val="120000"/>
              </a:lnSpc>
              <a:spcBef>
                <a:spcPts val="50"/>
              </a:spcBef>
              <a:spcAft>
                <a:spcPts val="50"/>
              </a:spcAft>
            </a:pPr>
            <a:r>
              <a:rPr lang="zh-CN" altLang="en-US" sz="1200" b="1" dirty="0">
                <a:latin typeface="微软雅黑" panose="020B0503020204020204" pitchFamily="34" charset="-122"/>
                <a:ea typeface="微软雅黑" panose="020B0503020204020204" pitchFamily="34" charset="-122"/>
                <a:cs typeface="Lato Light"/>
              </a:rPr>
              <a:t>空闲状态控制</a:t>
            </a:r>
            <a:r>
              <a:rPr lang="zh-CN" altLang="en-US" sz="1200" dirty="0">
                <a:latin typeface="微软雅黑" panose="020B0503020204020204" pitchFamily="34" charset="-122"/>
                <a:ea typeface="微软雅黑" panose="020B0503020204020204" pitchFamily="34" charset="-122"/>
                <a:cs typeface="Lato Light"/>
              </a:rPr>
              <a:t>功能流程图如右图所示。</a:t>
            </a:r>
            <a:endParaRPr lang="en-US" sz="1200" dirty="0">
              <a:latin typeface="微软雅黑" panose="020B0503020204020204" pitchFamily="34" charset="-122"/>
              <a:ea typeface="微软雅黑" panose="020B0503020204020204" pitchFamily="34" charset="-122"/>
              <a:cs typeface="Lato Light"/>
            </a:endParaRPr>
          </a:p>
        </p:txBody>
      </p:sp>
      <p:pic>
        <p:nvPicPr>
          <p:cNvPr id="2050" name="Picture 2" descr="机器人调度模块-空闲状态控制"/>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0562" y="1008030"/>
            <a:ext cx="3473450"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0"/>
          <p:cNvSpPr txBox="1"/>
          <p:nvPr/>
        </p:nvSpPr>
        <p:spPr>
          <a:xfrm>
            <a:off x="5410528" y="3816264"/>
            <a:ext cx="1653518" cy="220143"/>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机器人空闲状态控制流程图</a:t>
            </a:r>
            <a:endParaRPr lang="en-US" sz="900" b="1" dirty="0">
              <a:latin typeface="微软雅黑" panose="020B0503020204020204" pitchFamily="34" charset="-122"/>
              <a:ea typeface="微软雅黑" panose="020B0503020204020204" pitchFamily="34" charset="-122"/>
              <a:cs typeface="Lato Light"/>
            </a:endParaRPr>
          </a:p>
        </p:txBody>
      </p:sp>
    </p:spTree>
    <p:extLst>
      <p:ext uri="{BB962C8B-B14F-4D97-AF65-F5344CB8AC3E}">
        <p14:creationId xmlns:p14="http://schemas.microsoft.com/office/powerpoint/2010/main" val="1020413011"/>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443609" cy="1168948"/>
            <a:chOff x="-107822" y="59105"/>
            <a:chExt cx="2443609"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2</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1723549"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项目进展情况</a:t>
              </a:r>
            </a:p>
          </p:txBody>
        </p:sp>
      </p:grpSp>
      <p:sp>
        <p:nvSpPr>
          <p:cNvPr id="7" name="TextBox 50"/>
          <p:cNvSpPr txBox="1"/>
          <p:nvPr/>
        </p:nvSpPr>
        <p:spPr>
          <a:xfrm>
            <a:off x="666243" y="811764"/>
            <a:ext cx="5850487" cy="289649"/>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b="1" dirty="0">
                <a:latin typeface="微软雅黑" panose="020B0503020204020204" pitchFamily="34" charset="-122"/>
                <a:ea typeface="微软雅黑" panose="020B0503020204020204" pitchFamily="34" charset="-122"/>
                <a:cs typeface="Lato Light"/>
              </a:rPr>
              <a:t>寻车控制和招手响应</a:t>
            </a:r>
            <a:r>
              <a:rPr lang="zh-CN" altLang="en-US" sz="1200" dirty="0">
                <a:latin typeface="微软雅黑" panose="020B0503020204020204" pitchFamily="34" charset="-122"/>
                <a:ea typeface="微软雅黑" panose="020B0503020204020204" pitchFamily="34" charset="-122"/>
                <a:cs typeface="Lato Light"/>
              </a:rPr>
              <a:t>功能流程图分别如下图所示。</a:t>
            </a:r>
            <a:endParaRPr lang="en-US" sz="1200" dirty="0">
              <a:latin typeface="微软雅黑" panose="020B0503020204020204" pitchFamily="34" charset="-122"/>
              <a:ea typeface="微软雅黑" panose="020B0503020204020204" pitchFamily="34" charset="-122"/>
              <a:cs typeface="Lato Light"/>
            </a:endParaRPr>
          </a:p>
        </p:txBody>
      </p:sp>
      <p:pic>
        <p:nvPicPr>
          <p:cNvPr id="3074" name="Picture 2" descr="机器人调度模块-寻车控制"/>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0836" y="1193171"/>
            <a:ext cx="1584762" cy="33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0"/>
          <p:cNvSpPr txBox="1"/>
          <p:nvPr/>
        </p:nvSpPr>
        <p:spPr>
          <a:xfrm>
            <a:off x="1650836" y="4499634"/>
            <a:ext cx="1584762" cy="220143"/>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机器人寻车控制流程图</a:t>
            </a:r>
            <a:endParaRPr lang="en-US" sz="900" b="1" dirty="0">
              <a:latin typeface="微软雅黑" panose="020B0503020204020204" pitchFamily="34" charset="-122"/>
              <a:ea typeface="微软雅黑" panose="020B0503020204020204" pitchFamily="34" charset="-122"/>
              <a:cs typeface="Lato Light"/>
            </a:endParaRPr>
          </a:p>
        </p:txBody>
      </p:sp>
      <p:sp>
        <p:nvSpPr>
          <p:cNvPr id="15" name="TextBox 50"/>
          <p:cNvSpPr txBox="1"/>
          <p:nvPr/>
        </p:nvSpPr>
        <p:spPr>
          <a:xfrm>
            <a:off x="5077920" y="4506686"/>
            <a:ext cx="1653518" cy="220143"/>
          </a:xfrm>
          <a:prstGeom prst="rect">
            <a:avLst/>
          </a:prstGeom>
          <a:noFill/>
        </p:spPr>
        <p:txBody>
          <a:bodyPr wrap="square" lIns="67391" tIns="33696" rIns="67391" bIns="33696" rtlCol="0">
            <a:spAutoFit/>
          </a:bodyPr>
          <a:lstStyle/>
          <a:p>
            <a:pPr algn="ctr">
              <a:lnSpc>
                <a:spcPct val="120000"/>
              </a:lnSpc>
            </a:pPr>
            <a:r>
              <a:rPr lang="zh-CN" altLang="en-US" sz="900" b="1" dirty="0">
                <a:latin typeface="微软雅黑" panose="020B0503020204020204" pitchFamily="34" charset="-122"/>
                <a:ea typeface="微软雅黑" panose="020B0503020204020204" pitchFamily="34" charset="-122"/>
                <a:cs typeface="Lato Light"/>
              </a:rPr>
              <a:t>机器人招手响应流程图</a:t>
            </a:r>
            <a:endParaRPr lang="en-US" sz="900" b="1" dirty="0">
              <a:latin typeface="微软雅黑" panose="020B0503020204020204" pitchFamily="34" charset="-122"/>
              <a:ea typeface="微软雅黑" panose="020B0503020204020204" pitchFamily="34" charset="-122"/>
              <a:cs typeface="Lato Light"/>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8753" y="431486"/>
            <a:ext cx="1511852" cy="4075200"/>
          </a:xfrm>
          <a:prstGeom prst="rect">
            <a:avLst/>
          </a:prstGeom>
        </p:spPr>
      </p:pic>
    </p:spTree>
    <p:extLst>
      <p:ext uri="{BB962C8B-B14F-4D97-AF65-F5344CB8AC3E}">
        <p14:creationId xmlns:p14="http://schemas.microsoft.com/office/powerpoint/2010/main" val="1813823446"/>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3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22" y="59105"/>
            <a:ext cx="2443609" cy="1168948"/>
            <a:chOff x="-107822" y="59105"/>
            <a:chExt cx="2443609" cy="1168948"/>
          </a:xfrm>
        </p:grpSpPr>
        <p:sp>
          <p:nvSpPr>
            <p:cNvPr id="11" name="文本框 10"/>
            <p:cNvSpPr txBox="1"/>
            <p:nvPr/>
          </p:nvSpPr>
          <p:spPr>
            <a:xfrm>
              <a:off x="-107822" y="71952"/>
              <a:ext cx="1146230" cy="707886"/>
            </a:xfrm>
            <a:prstGeom prst="rect">
              <a:avLst/>
            </a:prstGeom>
            <a:noFill/>
          </p:spPr>
          <p:txBody>
            <a:bodyPr vert="horz" wrap="square" rtlCol="0">
              <a:spAutoFit/>
            </a:bodyPr>
            <a:lstStyle/>
            <a:p>
              <a:pPr lvl="1"/>
              <a:r>
                <a:rPr lang="en-US" altLang="zh-CN" sz="4000" dirty="0">
                  <a:solidFill>
                    <a:srgbClr val="1357AE"/>
                  </a:solidFill>
                  <a:latin typeface="方正兰亭准黑_GBK" panose="02000000000000000000" pitchFamily="2" charset="-122"/>
                  <a:ea typeface="方正兰亭准黑_GBK" panose="02000000000000000000" pitchFamily="2" charset="-122"/>
                </a:rPr>
                <a:t>2</a:t>
              </a:r>
              <a:endParaRPr lang="zh-CN" altLang="en-US" sz="4000" dirty="0">
                <a:solidFill>
                  <a:srgbClr val="1357AE"/>
                </a:solidFill>
                <a:latin typeface="方正兰亭准黑_GBK" panose="02000000000000000000" pitchFamily="2" charset="-122"/>
                <a:ea typeface="方正兰亭准黑_GBK" panose="02000000000000000000"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184947" y="348542"/>
              <a:ext cx="1168948" cy="590073"/>
            </a:xfrm>
            <a:prstGeom prst="rect">
              <a:avLst/>
            </a:prstGeom>
          </p:spPr>
        </p:pic>
        <p:cxnSp>
          <p:nvCxnSpPr>
            <p:cNvPr id="13" name="直接连接符 12"/>
            <p:cNvCxnSpPr>
              <a:cxnSpLocks/>
            </p:cNvCxnSpPr>
            <p:nvPr/>
          </p:nvCxnSpPr>
          <p:spPr>
            <a:xfrm flipV="1">
              <a:off x="342215" y="287970"/>
              <a:ext cx="324028" cy="432036"/>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238" y="319896"/>
              <a:ext cx="1723549" cy="400110"/>
            </a:xfrm>
            <a:prstGeom prst="rect">
              <a:avLst/>
            </a:prstGeom>
            <a:noFill/>
          </p:spPr>
          <p:txBody>
            <a:bodyPr vert="horz" wrap="none" rtlCol="0">
              <a:spAutoFit/>
            </a:bodyPr>
            <a:lstStyle/>
            <a:p>
              <a:r>
                <a:rPr lang="zh-CN" altLang="en-US" sz="2000" dirty="0">
                  <a:solidFill>
                    <a:srgbClr val="1357AE"/>
                  </a:solidFill>
                  <a:latin typeface="方正兰亭准黑_GBK" panose="02000000000000000000" pitchFamily="2" charset="-122"/>
                  <a:ea typeface="方正兰亭准黑_GBK" panose="02000000000000000000" pitchFamily="2" charset="-122"/>
                </a:rPr>
                <a:t>项目进展情况</a:t>
              </a:r>
            </a:p>
          </p:txBody>
        </p:sp>
      </p:grpSp>
      <p:sp>
        <p:nvSpPr>
          <p:cNvPr id="7" name="TextBox 50"/>
          <p:cNvSpPr txBox="1"/>
          <p:nvPr/>
        </p:nvSpPr>
        <p:spPr>
          <a:xfrm>
            <a:off x="666243" y="810086"/>
            <a:ext cx="6426535" cy="289649"/>
          </a:xfrm>
          <a:prstGeom prst="rect">
            <a:avLst/>
          </a:prstGeom>
          <a:noFill/>
        </p:spPr>
        <p:txBody>
          <a:bodyPr wrap="square" lIns="67391" tIns="33696" rIns="67391" bIns="33696" rtlCol="0">
            <a:spAutoFit/>
          </a:bodyPr>
          <a:lstStyle/>
          <a:p>
            <a:pPr>
              <a:lnSpc>
                <a:spcPct val="120000"/>
              </a:lnSpc>
              <a:spcBef>
                <a:spcPts val="50"/>
              </a:spcBef>
              <a:spcAft>
                <a:spcPts val="50"/>
              </a:spcAft>
            </a:pPr>
            <a:r>
              <a:rPr lang="zh-CN" altLang="en-US" sz="1200" dirty="0">
                <a:latin typeface="微软雅黑" panose="020B0503020204020204" pitchFamily="34" charset="-122"/>
                <a:ea typeface="微软雅黑" panose="020B0503020204020204" pitchFamily="34" charset="-122"/>
                <a:cs typeface="Lato Light"/>
              </a:rPr>
              <a:t>截至</a:t>
            </a:r>
            <a:r>
              <a:rPr lang="en-US" altLang="zh-CN" sz="1200" dirty="0">
                <a:latin typeface="微软雅黑" panose="020B0503020204020204" pitchFamily="34" charset="-122"/>
                <a:ea typeface="微软雅黑" panose="020B0503020204020204" pitchFamily="34" charset="-122"/>
                <a:cs typeface="Lato Light"/>
              </a:rPr>
              <a:t>2023</a:t>
            </a:r>
            <a:r>
              <a:rPr lang="zh-CN" altLang="en-US" sz="1200" dirty="0">
                <a:latin typeface="微软雅黑" panose="020B0503020204020204" pitchFamily="34" charset="-122"/>
                <a:ea typeface="微软雅黑" panose="020B0503020204020204" pitchFamily="34" charset="-122"/>
                <a:cs typeface="Lato Light"/>
              </a:rPr>
              <a:t>年</a:t>
            </a:r>
            <a:r>
              <a:rPr lang="en-US" altLang="zh-CN" sz="1200" dirty="0">
                <a:latin typeface="微软雅黑" panose="020B0503020204020204" pitchFamily="34" charset="-122"/>
                <a:ea typeface="微软雅黑" panose="020B0503020204020204" pitchFamily="34" charset="-122"/>
                <a:cs typeface="Lato Light"/>
              </a:rPr>
              <a:t>10</a:t>
            </a:r>
            <a:r>
              <a:rPr lang="zh-CN" altLang="en-US" sz="1200" dirty="0">
                <a:latin typeface="微软雅黑" panose="020B0503020204020204" pitchFamily="34" charset="-122"/>
                <a:ea typeface="微软雅黑" panose="020B0503020204020204" pitchFamily="34" charset="-122"/>
                <a:cs typeface="Lato Light"/>
              </a:rPr>
              <a:t>月，项目组完成了机器人交互界面的开发，如下图所示。</a:t>
            </a:r>
            <a:endParaRPr lang="en-US" altLang="zh-CN" sz="1200" dirty="0">
              <a:latin typeface="微软雅黑" panose="020B0503020204020204" pitchFamily="34" charset="-122"/>
              <a:ea typeface="微软雅黑" panose="020B0503020204020204" pitchFamily="34" charset="-122"/>
              <a:cs typeface="Lato Light"/>
            </a:endParaRPr>
          </a:p>
        </p:txBody>
      </p:sp>
      <p:pic>
        <p:nvPicPr>
          <p:cNvPr id="4098" name="图片 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256" y="1099735"/>
            <a:ext cx="3600000" cy="178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3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0562" y="1092130"/>
            <a:ext cx="3600000" cy="17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8256" y="2905719"/>
            <a:ext cx="3600000" cy="179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图片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00562" y="2905719"/>
            <a:ext cx="3600000" cy="179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9055897"/>
      </p:ext>
    </p:extLst>
  </p:cSld>
  <p:clrMapOvr>
    <a:masterClrMapping/>
  </p:clrMapOvr>
  <mc:AlternateContent xmlns:mc="http://schemas.openxmlformats.org/markup-compatibility/2006" xmlns:p14="http://schemas.microsoft.com/office/powerpoint/2010/main">
    <mc:Choice Requires="p14">
      <p:transition spd="slow" p14:dur="1250" advTm="6359">
        <p14:flip dir="r"/>
      </p:transition>
    </mc:Choice>
    <mc:Fallback xmlns="">
      <p:transition spd="slow" advTm="6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1).pptx1534"/>
</p:tagLst>
</file>

<file path=ppt/theme/theme1.xml><?xml version="1.0" encoding="utf-8"?>
<a:theme xmlns:a="http://schemas.openxmlformats.org/drawingml/2006/main" name="Office Theme">
  <a:themeElements>
    <a:clrScheme name="自定义 353">
      <a:dk1>
        <a:sysClr val="windowText" lastClr="000000"/>
      </a:dk1>
      <a:lt1>
        <a:sysClr val="window" lastClr="FFFFFF"/>
      </a:lt1>
      <a:dk2>
        <a:srgbClr val="34833F"/>
      </a:dk2>
      <a:lt2>
        <a:srgbClr val="E7E6E6"/>
      </a:lt2>
      <a:accent1>
        <a:srgbClr val="34833F"/>
      </a:accent1>
      <a:accent2>
        <a:srgbClr val="D24977"/>
      </a:accent2>
      <a:accent3>
        <a:srgbClr val="34833F"/>
      </a:accent3>
      <a:accent4>
        <a:srgbClr val="D24977"/>
      </a:accent4>
      <a:accent5>
        <a:srgbClr val="34833F"/>
      </a:accent5>
      <a:accent6>
        <a:srgbClr val="D24977"/>
      </a:accent6>
      <a:hlink>
        <a:srgbClr val="34833F"/>
      </a:hlink>
      <a:folHlink>
        <a:srgbClr val="D24977"/>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Pages>0</Pages>
  <Words>781</Words>
  <Characters>0</Characters>
  <Application>Microsoft Office PowerPoint</Application>
  <DocSecurity>0</DocSecurity>
  <PresentationFormat>自定义</PresentationFormat>
  <Lines>0</Lines>
  <Paragraphs>146</Paragraphs>
  <Slides>21</Slides>
  <Notes>21</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FontAwesome</vt:lpstr>
      <vt:lpstr>方正兰亭准黑_GBK</vt:lpstr>
      <vt:lpstr>微软雅黑</vt: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
  <dc:creator/>
  <cp:keywords/>
  <dc:description>锐旗设计；https://9ppt.taobao.com</dc:description>
  <cp:lastModifiedBy/>
  <cp:revision>1</cp:revision>
  <dcterms:created xsi:type="dcterms:W3CDTF">2017-05-16T13:45:22Z</dcterms:created>
  <dcterms:modified xsi:type="dcterms:W3CDTF">2026-01-30T18:13:36Z</dcterms:modified>
  <cp:category/>
</cp:coreProperties>
</file>